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82" r:id="rId9"/>
    <p:sldId id="283" r:id="rId10"/>
    <p:sldId id="286" r:id="rId11"/>
    <p:sldId id="266" r:id="rId12"/>
    <p:sldId id="279" r:id="rId13"/>
    <p:sldId id="268" r:id="rId14"/>
    <p:sldId id="284" r:id="rId15"/>
    <p:sldId id="287" r:id="rId16"/>
    <p:sldId id="285" r:id="rId17"/>
    <p:sldId id="271" r:id="rId18"/>
    <p:sldId id="273" r:id="rId19"/>
  </p:sldIdLst>
  <p:sldSz cx="18288000" cy="10287000"/>
  <p:notesSz cx="6858000" cy="9144000"/>
  <p:embeddedFontLst>
    <p:embeddedFont>
      <p:font typeface="Malgun Gothic" panose="020B0503020000020004" pitchFamily="34" charset="-127"/>
      <p:regular r:id="rId21"/>
      <p:bold r:id="rId22"/>
    </p:embeddedFont>
    <p:embeddedFont>
      <p:font typeface="Malgun Gothic" panose="020B0503020000020004" pitchFamily="34" charset="-127"/>
      <p:regular r:id="rId21"/>
      <p:bold r:id="rId22"/>
    </p:embeddedFon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Poppins Ultra-Bold" pitchFamily="2" charset="0"/>
      <p:regular r:id="rId27"/>
      <p:bold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61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253" autoAdjust="0"/>
    <p:restoredTop sz="94664" autoAdjust="0"/>
  </p:normalViewPr>
  <p:slideViewPr>
    <p:cSldViewPr>
      <p:cViewPr varScale="1">
        <p:scale>
          <a:sx n="104" d="100"/>
          <a:sy n="104" d="100"/>
        </p:scale>
        <p:origin x="992" y="21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76FBC5-03E7-9144-B873-079BD1414501}" type="datetimeFigureOut">
              <a:rPr kumimoji="1" lang="ko-KR" altLang="en-US" smtClean="0"/>
              <a:t>2024. 6. 1.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3D0D1A-7397-DF4C-AB22-F0E8486E302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881819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3D0D1A-7397-DF4C-AB22-F0E8486E3029}" type="slidenum">
              <a:rPr kumimoji="1" lang="ko-KR" altLang="en-US" smtClean="0"/>
              <a:t>13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369205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3D0D1A-7397-DF4C-AB22-F0E8486E3029}" type="slidenum">
              <a:rPr kumimoji="1" lang="ko-KR" altLang="en-US" smtClean="0"/>
              <a:t>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989372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jpeg"/><Relationship Id="rId4" Type="http://schemas.openxmlformats.org/officeDocument/2006/relationships/image" Target="../media/image6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6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6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19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32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3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6.svg"/><Relationship Id="rId7" Type="http://schemas.openxmlformats.org/officeDocument/2006/relationships/image" Target="../media/image13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jpeg"/><Relationship Id="rId4" Type="http://schemas.openxmlformats.org/officeDocument/2006/relationships/image" Target="../media/image10.jpeg"/><Relationship Id="rId9" Type="http://schemas.openxmlformats.org/officeDocument/2006/relationships/image" Target="../media/image15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7" Type="http://schemas.openxmlformats.org/officeDocument/2006/relationships/image" Target="../media/image19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12801600" y="3314700"/>
            <a:ext cx="7315200" cy="3657600"/>
          </a:xfrm>
          <a:custGeom>
            <a:avLst/>
            <a:gdLst/>
            <a:ahLst/>
            <a:cxnLst/>
            <a:rect l="l" t="t" r="r" b="b"/>
            <a:pathLst>
              <a:path w="7315200" h="3657600">
                <a:moveTo>
                  <a:pt x="0" y="0"/>
                </a:moveTo>
                <a:lnTo>
                  <a:pt x="7315200" y="0"/>
                </a:lnTo>
                <a:lnTo>
                  <a:pt x="7315200" y="3657600"/>
                </a:lnTo>
                <a:lnTo>
                  <a:pt x="0" y="3657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3457566" y="2516929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Freeform 4"/>
          <p:cNvSpPr/>
          <p:nvPr/>
        </p:nvSpPr>
        <p:spPr>
          <a:xfrm flipH="1">
            <a:off x="0" y="617220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4114800" y="0"/>
                </a:moveTo>
                <a:lnTo>
                  <a:pt x="0" y="0"/>
                </a:lnTo>
                <a:lnTo>
                  <a:pt x="0" y="4114800"/>
                </a:lnTo>
                <a:lnTo>
                  <a:pt x="4114800" y="4114800"/>
                </a:lnTo>
                <a:lnTo>
                  <a:pt x="411480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/>
          <p:cNvSpPr txBox="1"/>
          <p:nvPr/>
        </p:nvSpPr>
        <p:spPr>
          <a:xfrm>
            <a:off x="3556587" y="3224953"/>
            <a:ext cx="11464468" cy="23368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199"/>
              </a:lnSpc>
            </a:pPr>
            <a:r>
              <a:rPr lang="en-US" sz="12999" dirty="0">
                <a:solidFill>
                  <a:srgbClr val="1C1C1C"/>
                </a:solidFill>
                <a:latin typeface="Poppins Ultra-Bold"/>
              </a:rPr>
              <a:t>Voice Memo.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3716000" y="7300807"/>
            <a:ext cx="3657600" cy="21410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87"/>
              </a:lnSpc>
            </a:pPr>
            <a:r>
              <a:rPr lang="en-US" sz="2419" b="1" dirty="0" err="1">
                <a:solidFill>
                  <a:srgbClr val="1C1C1C"/>
                </a:solidFill>
                <a:latin typeface="+mn-ea"/>
              </a:rPr>
              <a:t>팀명</a:t>
            </a:r>
            <a:r>
              <a:rPr lang="en-US" sz="2419" b="1" dirty="0">
                <a:solidFill>
                  <a:srgbClr val="1C1C1C"/>
                </a:solidFill>
                <a:latin typeface="+mn-ea"/>
              </a:rPr>
              <a:t> : </a:t>
            </a:r>
            <a:r>
              <a:rPr lang="en-US" sz="2419" b="1" dirty="0" err="1">
                <a:solidFill>
                  <a:srgbClr val="1C1C1C"/>
                </a:solidFill>
                <a:latin typeface="+mn-ea"/>
              </a:rPr>
              <a:t>성장기</a:t>
            </a:r>
            <a:r>
              <a:rPr lang="en-US" sz="2419" b="1" dirty="0">
                <a:solidFill>
                  <a:srgbClr val="1C1C1C"/>
                </a:solidFill>
                <a:latin typeface="+mn-ea"/>
              </a:rPr>
              <a:t> </a:t>
            </a:r>
          </a:p>
          <a:p>
            <a:pPr>
              <a:lnSpc>
                <a:spcPts val="3387"/>
              </a:lnSpc>
            </a:pPr>
            <a:r>
              <a:rPr lang="ko-KR" altLang="en-US" sz="2419" b="1" dirty="0">
                <a:solidFill>
                  <a:srgbClr val="1C1C1C"/>
                </a:solidFill>
                <a:latin typeface="+mn-ea"/>
              </a:rPr>
              <a:t>팀원 </a:t>
            </a:r>
            <a:r>
              <a:rPr lang="en-US" altLang="ko-KR" sz="2419" b="1" dirty="0">
                <a:solidFill>
                  <a:srgbClr val="1C1C1C"/>
                </a:solidFill>
                <a:latin typeface="+mn-ea"/>
              </a:rPr>
              <a:t>:</a:t>
            </a:r>
            <a:r>
              <a:rPr lang="ko-KR" altLang="en-US" sz="2419" b="1" dirty="0">
                <a:solidFill>
                  <a:srgbClr val="1C1C1C"/>
                </a:solidFill>
                <a:latin typeface="+mn-ea"/>
              </a:rPr>
              <a:t> </a:t>
            </a:r>
            <a:r>
              <a:rPr lang="en-US" sz="2419" b="1" dirty="0">
                <a:solidFill>
                  <a:srgbClr val="1C1C1C"/>
                </a:solidFill>
                <a:latin typeface="+mn-ea"/>
              </a:rPr>
              <a:t>20191539유일한	20181502이병우 </a:t>
            </a:r>
          </a:p>
          <a:p>
            <a:pPr lvl="2">
              <a:lnSpc>
                <a:spcPts val="3387"/>
              </a:lnSpc>
            </a:pPr>
            <a:r>
              <a:rPr lang="en-US" sz="2419" b="1" dirty="0">
                <a:solidFill>
                  <a:srgbClr val="1C1C1C"/>
                </a:solidFill>
                <a:latin typeface="+mn-ea"/>
              </a:rPr>
              <a:t>20211517유채린 </a:t>
            </a:r>
          </a:p>
          <a:p>
            <a:pPr lvl="2">
              <a:lnSpc>
                <a:spcPts val="3387"/>
              </a:lnSpc>
            </a:pPr>
            <a:r>
              <a:rPr lang="en-US" sz="2419" b="1" dirty="0">
                <a:solidFill>
                  <a:srgbClr val="1C1C1C"/>
                </a:solidFill>
                <a:latin typeface="+mn-ea"/>
              </a:rPr>
              <a:t>20211529홍지우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9CAE43-2107-5ACD-2823-AA755367D971}"/>
              </a:ext>
            </a:extLst>
          </p:cNvPr>
          <p:cNvSpPr txBox="1"/>
          <p:nvPr/>
        </p:nvSpPr>
        <p:spPr>
          <a:xfrm>
            <a:off x="17830800" y="9727625"/>
            <a:ext cx="45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2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kumimoji="1" lang="ko-KR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/>
          <p:cNvSpPr txBox="1"/>
          <p:nvPr/>
        </p:nvSpPr>
        <p:spPr>
          <a:xfrm>
            <a:off x="457200" y="388788"/>
            <a:ext cx="16002000" cy="9989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ko-KR" altLang="en-US" sz="6000" b="1" dirty="0">
                <a:solidFill>
                  <a:srgbClr val="1C1C1C"/>
                </a:solidFill>
                <a:latin typeface="+mj-ea"/>
                <a:ea typeface="+mj-ea"/>
              </a:rPr>
              <a:t>앱 </a:t>
            </a:r>
            <a:r>
              <a:rPr lang="en-US" altLang="ko-KR" sz="6000" b="1" dirty="0">
                <a:solidFill>
                  <a:srgbClr val="1C1C1C"/>
                </a:solidFill>
                <a:latin typeface="+mj-ea"/>
                <a:ea typeface="+mj-ea"/>
              </a:rPr>
              <a:t>-</a:t>
            </a:r>
            <a:r>
              <a:rPr lang="ko-KR" altLang="en-US" sz="6000" b="1" dirty="0">
                <a:solidFill>
                  <a:srgbClr val="1C1C1C"/>
                </a:solidFill>
                <a:latin typeface="+mj-ea"/>
                <a:ea typeface="+mj-ea"/>
              </a:rPr>
              <a:t> 각 버튼 설명</a:t>
            </a:r>
            <a:endParaRPr lang="en-US" sz="6000" b="1" dirty="0">
              <a:solidFill>
                <a:srgbClr val="1C1C1C"/>
              </a:solidFill>
              <a:latin typeface="+mj-ea"/>
              <a:ea typeface="+mj-ea"/>
            </a:endParaRPr>
          </a:p>
        </p:txBody>
      </p:sp>
      <p:sp>
        <p:nvSpPr>
          <p:cNvPr id="8" name="AutoShape 11">
            <a:extLst>
              <a:ext uri="{FF2B5EF4-FFF2-40B4-BE49-F238E27FC236}">
                <a16:creationId xmlns:a16="http://schemas.microsoft.com/office/drawing/2014/main" id="{AE322CFF-CEFE-C894-238E-3DFB88369E43}"/>
              </a:ext>
            </a:extLst>
          </p:cNvPr>
          <p:cNvSpPr/>
          <p:nvPr/>
        </p:nvSpPr>
        <p:spPr>
          <a:xfrm>
            <a:off x="0" y="1562100"/>
            <a:ext cx="18288000" cy="0"/>
          </a:xfrm>
          <a:prstGeom prst="line">
            <a:avLst/>
          </a:prstGeom>
          <a:ln w="38100" cap="flat">
            <a:solidFill>
              <a:srgbClr val="FFC61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12" name="그림 11" descr="텍스트, 폰트, 상징, 로고이(가) 표시된 사진&#10;&#10;자동 생성된 설명">
            <a:extLst>
              <a:ext uri="{FF2B5EF4-FFF2-40B4-BE49-F238E27FC236}">
                <a16:creationId xmlns:a16="http://schemas.microsoft.com/office/drawing/2014/main" id="{EF1E081F-4D42-EEC0-B813-A87E393341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216" y="2602771"/>
            <a:ext cx="7229568" cy="6656674"/>
          </a:xfrm>
          <a:prstGeom prst="rect">
            <a:avLst/>
          </a:prstGeom>
        </p:spPr>
      </p:pic>
      <p:pic>
        <p:nvPicPr>
          <p:cNvPr id="3" name="그림 2" descr="텍스트, 스크린샷, 도표, 폰트이(가) 표시된 사진&#10;&#10;자동 생성된 설명">
            <a:extLst>
              <a:ext uri="{FF2B5EF4-FFF2-40B4-BE49-F238E27FC236}">
                <a16:creationId xmlns:a16="http://schemas.microsoft.com/office/drawing/2014/main" id="{E9332963-D809-BB06-C8EB-50A09EBCEE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400" y="1609568"/>
            <a:ext cx="9795348" cy="8081860"/>
          </a:xfrm>
          <a:prstGeom prst="rect">
            <a:avLst/>
          </a:prstGeom>
        </p:spPr>
      </p:pic>
      <p:sp>
        <p:nvSpPr>
          <p:cNvPr id="27" name="Freeform 2">
            <a:extLst>
              <a:ext uri="{FF2B5EF4-FFF2-40B4-BE49-F238E27FC236}">
                <a16:creationId xmlns:a16="http://schemas.microsoft.com/office/drawing/2014/main" id="{5D797B59-7C35-96BA-1F6E-A18C6BCCAFDC}"/>
              </a:ext>
            </a:extLst>
          </p:cNvPr>
          <p:cNvSpPr/>
          <p:nvPr/>
        </p:nvSpPr>
        <p:spPr>
          <a:xfrm flipV="1">
            <a:off x="15585694" y="2812"/>
            <a:ext cx="2769935" cy="2769935"/>
          </a:xfrm>
          <a:custGeom>
            <a:avLst/>
            <a:gdLst/>
            <a:ahLst/>
            <a:cxnLst/>
            <a:rect l="l" t="t" r="r" b="b"/>
            <a:pathLst>
              <a:path w="2769935" h="2769935">
                <a:moveTo>
                  <a:pt x="0" y="2769936"/>
                </a:moveTo>
                <a:lnTo>
                  <a:pt x="2769935" y="2769936"/>
                </a:lnTo>
                <a:lnTo>
                  <a:pt x="2769935" y="0"/>
                </a:lnTo>
                <a:lnTo>
                  <a:pt x="0" y="0"/>
                </a:lnTo>
                <a:lnTo>
                  <a:pt x="0" y="2769936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AutoShape 11">
            <a:extLst>
              <a:ext uri="{FF2B5EF4-FFF2-40B4-BE49-F238E27FC236}">
                <a16:creationId xmlns:a16="http://schemas.microsoft.com/office/drawing/2014/main" id="{F8A35A55-DDC6-A054-9AAD-AD7D2FF735A5}"/>
              </a:ext>
            </a:extLst>
          </p:cNvPr>
          <p:cNvSpPr/>
          <p:nvPr/>
        </p:nvSpPr>
        <p:spPr>
          <a:xfrm>
            <a:off x="7949292" y="1575216"/>
            <a:ext cx="0" cy="8711784"/>
          </a:xfrm>
          <a:prstGeom prst="line">
            <a:avLst/>
          </a:prstGeom>
          <a:ln w="38100" cap="flat">
            <a:solidFill>
              <a:srgbClr val="FFC61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6D5F47D-9CAF-1FE7-1EE8-EA66B83FAE31}"/>
              </a:ext>
            </a:extLst>
          </p:cNvPr>
          <p:cNvSpPr txBox="1"/>
          <p:nvPr/>
        </p:nvSpPr>
        <p:spPr>
          <a:xfrm>
            <a:off x="17602200" y="9715500"/>
            <a:ext cx="685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200" dirty="0"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  <a:endParaRPr kumimoji="1" lang="ko-KR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10458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그림 35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FC5892E3-8ECF-8B08-FF45-2EFC29E2BA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1112" y="1822554"/>
            <a:ext cx="10762656" cy="7916703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531600" y="401433"/>
            <a:ext cx="7095777" cy="9816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ko-KR" altLang="en-US" sz="6000" b="1" dirty="0">
                <a:solidFill>
                  <a:srgbClr val="1C1C1C"/>
                </a:solidFill>
                <a:latin typeface="+mj-ea"/>
                <a:ea typeface="+mj-ea"/>
              </a:rPr>
              <a:t>앱 </a:t>
            </a:r>
            <a:r>
              <a:rPr lang="en-US" altLang="ko-KR" sz="6000" b="1" dirty="0">
                <a:solidFill>
                  <a:srgbClr val="1C1C1C"/>
                </a:solidFill>
                <a:latin typeface="+mj-ea"/>
                <a:ea typeface="+mj-ea"/>
              </a:rPr>
              <a:t>-</a:t>
            </a:r>
            <a:r>
              <a:rPr lang="ko-KR" altLang="en-US" sz="6000" b="1" dirty="0">
                <a:solidFill>
                  <a:srgbClr val="1C1C1C"/>
                </a:solidFill>
                <a:latin typeface="+mj-ea"/>
                <a:ea typeface="+mj-ea"/>
              </a:rPr>
              <a:t> 텍스트 인식</a:t>
            </a:r>
            <a:endParaRPr lang="en-US" sz="6000" b="1" dirty="0">
              <a:solidFill>
                <a:srgbClr val="1C1C1C"/>
              </a:solidFill>
              <a:latin typeface="+mj-ea"/>
              <a:ea typeface="+mj-ea"/>
            </a:endParaRPr>
          </a:p>
        </p:txBody>
      </p:sp>
      <p:sp>
        <p:nvSpPr>
          <p:cNvPr id="27" name="Freeform 2">
            <a:extLst>
              <a:ext uri="{FF2B5EF4-FFF2-40B4-BE49-F238E27FC236}">
                <a16:creationId xmlns:a16="http://schemas.microsoft.com/office/drawing/2014/main" id="{5D797B59-7C35-96BA-1F6E-A18C6BCCAFDC}"/>
              </a:ext>
            </a:extLst>
          </p:cNvPr>
          <p:cNvSpPr/>
          <p:nvPr/>
        </p:nvSpPr>
        <p:spPr>
          <a:xfrm flipV="1">
            <a:off x="15585694" y="2812"/>
            <a:ext cx="2769935" cy="2769935"/>
          </a:xfrm>
          <a:custGeom>
            <a:avLst/>
            <a:gdLst/>
            <a:ahLst/>
            <a:cxnLst/>
            <a:rect l="l" t="t" r="r" b="b"/>
            <a:pathLst>
              <a:path w="2769935" h="2769935">
                <a:moveTo>
                  <a:pt x="0" y="2769936"/>
                </a:moveTo>
                <a:lnTo>
                  <a:pt x="2769935" y="2769936"/>
                </a:lnTo>
                <a:lnTo>
                  <a:pt x="2769935" y="0"/>
                </a:lnTo>
                <a:lnTo>
                  <a:pt x="0" y="0"/>
                </a:lnTo>
                <a:lnTo>
                  <a:pt x="0" y="2769936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8" name="오른쪽 화살표[R] 27">
            <a:extLst>
              <a:ext uri="{FF2B5EF4-FFF2-40B4-BE49-F238E27FC236}">
                <a16:creationId xmlns:a16="http://schemas.microsoft.com/office/drawing/2014/main" id="{F7609E94-731C-F744-0867-B45100A71F47}"/>
              </a:ext>
            </a:extLst>
          </p:cNvPr>
          <p:cNvSpPr/>
          <p:nvPr/>
        </p:nvSpPr>
        <p:spPr>
          <a:xfrm>
            <a:off x="6323233" y="5374776"/>
            <a:ext cx="1295400" cy="685800"/>
          </a:xfrm>
          <a:prstGeom prst="rightArrow">
            <a:avLst/>
          </a:prstGeom>
          <a:solidFill>
            <a:srgbClr val="FFC619"/>
          </a:solidFill>
          <a:ln>
            <a:solidFill>
              <a:srgbClr val="FFC61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38" name="그림 37" descr="텍스트, 폰트, 스크린샷, 일렉트릭 블루이(가) 표시된 사진&#10;&#10;자동 생성된 설명">
            <a:extLst>
              <a:ext uri="{FF2B5EF4-FFF2-40B4-BE49-F238E27FC236}">
                <a16:creationId xmlns:a16="http://schemas.microsoft.com/office/drawing/2014/main" id="{529429FC-2DCF-5279-0F59-C108397F07F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09475"/>
            <a:ext cx="6323233" cy="6542860"/>
          </a:xfrm>
          <a:prstGeom prst="rect">
            <a:avLst/>
          </a:prstGeom>
        </p:spPr>
      </p:pic>
      <p:sp>
        <p:nvSpPr>
          <p:cNvPr id="39" name="AutoShape 11">
            <a:extLst>
              <a:ext uri="{FF2B5EF4-FFF2-40B4-BE49-F238E27FC236}">
                <a16:creationId xmlns:a16="http://schemas.microsoft.com/office/drawing/2014/main" id="{7BD5BD59-3A6C-490A-A3C9-161924215272}"/>
              </a:ext>
            </a:extLst>
          </p:cNvPr>
          <p:cNvSpPr/>
          <p:nvPr/>
        </p:nvSpPr>
        <p:spPr>
          <a:xfrm>
            <a:off x="0" y="1562100"/>
            <a:ext cx="18288000" cy="0"/>
          </a:xfrm>
          <a:prstGeom prst="line">
            <a:avLst/>
          </a:prstGeom>
          <a:ln w="38100" cap="flat">
            <a:solidFill>
              <a:srgbClr val="FFC61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AD61D4-2640-A9D1-BFE2-4916D5E842FB}"/>
              </a:ext>
            </a:extLst>
          </p:cNvPr>
          <p:cNvSpPr txBox="1"/>
          <p:nvPr/>
        </p:nvSpPr>
        <p:spPr>
          <a:xfrm>
            <a:off x="17602200" y="9727625"/>
            <a:ext cx="685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200" dirty="0">
                <a:latin typeface="Arial" panose="020B0604020202020204" pitchFamily="34" charset="0"/>
                <a:cs typeface="Arial" panose="020B0604020202020204" pitchFamily="34" charset="0"/>
              </a:rPr>
              <a:t>11</a:t>
            </a:r>
            <a:endParaRPr kumimoji="1" lang="ko-KR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그림 41" descr="텍스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A35662B5-2493-1DDE-3718-C2DEFC9004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0730" y="2324100"/>
            <a:ext cx="5721594" cy="6201585"/>
          </a:xfrm>
          <a:prstGeom prst="rect">
            <a:avLst/>
          </a:prstGeom>
        </p:spPr>
      </p:pic>
      <p:pic>
        <p:nvPicPr>
          <p:cNvPr id="40" name="그림 39" descr="전자제품, 전자 공학, 회로 구성요소, 전자 부품이(가) 표시된 사진&#10;&#10;자동 생성된 설명">
            <a:extLst>
              <a:ext uri="{FF2B5EF4-FFF2-40B4-BE49-F238E27FC236}">
                <a16:creationId xmlns:a16="http://schemas.microsoft.com/office/drawing/2014/main" id="{5C184AC8-DB0D-8BB9-55DA-66A390D773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343" y="3086100"/>
            <a:ext cx="7190195" cy="4741740"/>
          </a:xfrm>
          <a:prstGeom prst="rect">
            <a:avLst/>
          </a:prstGeom>
        </p:spPr>
      </p:pic>
      <p:sp>
        <p:nvSpPr>
          <p:cNvPr id="2" name="Freeform 2"/>
          <p:cNvSpPr/>
          <p:nvPr/>
        </p:nvSpPr>
        <p:spPr>
          <a:xfrm flipV="1">
            <a:off x="15518065" y="11365"/>
            <a:ext cx="2769935" cy="2769935"/>
          </a:xfrm>
          <a:custGeom>
            <a:avLst/>
            <a:gdLst/>
            <a:ahLst/>
            <a:cxnLst/>
            <a:rect l="l" t="t" r="r" b="b"/>
            <a:pathLst>
              <a:path w="2769935" h="2769935">
                <a:moveTo>
                  <a:pt x="0" y="2769936"/>
                </a:moveTo>
                <a:lnTo>
                  <a:pt x="2769935" y="2769936"/>
                </a:lnTo>
                <a:lnTo>
                  <a:pt x="2769935" y="0"/>
                </a:lnTo>
                <a:lnTo>
                  <a:pt x="0" y="0"/>
                </a:lnTo>
                <a:lnTo>
                  <a:pt x="0" y="2769936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8" name="TextBox 18"/>
          <p:cNvSpPr txBox="1"/>
          <p:nvPr/>
        </p:nvSpPr>
        <p:spPr>
          <a:xfrm>
            <a:off x="579900" y="473002"/>
            <a:ext cx="7079079" cy="92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1" dirty="0" err="1">
                <a:solidFill>
                  <a:srgbClr val="1C1C1C"/>
                </a:solidFill>
                <a:latin typeface="+mn-ea"/>
              </a:rPr>
              <a:t>하드웨어</a:t>
            </a:r>
            <a:r>
              <a:rPr lang="en-US" sz="6000" b="1" dirty="0">
                <a:solidFill>
                  <a:srgbClr val="1C1C1C"/>
                </a:solidFill>
                <a:latin typeface="+mn-ea"/>
              </a:rPr>
              <a:t> </a:t>
            </a:r>
            <a:r>
              <a:rPr lang="en-US" sz="6000" b="1" dirty="0" err="1">
                <a:solidFill>
                  <a:srgbClr val="1C1C1C"/>
                </a:solidFill>
                <a:latin typeface="+mn-ea"/>
              </a:rPr>
              <a:t>구성</a:t>
            </a:r>
            <a:endParaRPr lang="en-US" sz="6000" b="1" dirty="0">
              <a:solidFill>
                <a:srgbClr val="1C1C1C"/>
              </a:solidFill>
              <a:latin typeface="+mn-e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24C52C6-F5B7-6733-296E-01565F24F93F}"/>
              </a:ext>
            </a:extLst>
          </p:cNvPr>
          <p:cNvSpPr txBox="1"/>
          <p:nvPr/>
        </p:nvSpPr>
        <p:spPr>
          <a:xfrm>
            <a:off x="1338140" y="7648522"/>
            <a:ext cx="5562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200" b="1" dirty="0">
                <a:latin typeface="+mn-ea"/>
              </a:rPr>
              <a:t>Voice Memo. </a:t>
            </a:r>
            <a:r>
              <a:rPr kumimoji="1" lang="ko-KR" altLang="en-US" sz="3200" b="1" dirty="0">
                <a:latin typeface="+mn-ea"/>
              </a:rPr>
              <a:t>하드웨어 단면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988EA56-A699-B9AC-7FF9-0E1DB5CA76A8}"/>
              </a:ext>
            </a:extLst>
          </p:cNvPr>
          <p:cNvSpPr txBox="1"/>
          <p:nvPr/>
        </p:nvSpPr>
        <p:spPr>
          <a:xfrm>
            <a:off x="7917279" y="8233297"/>
            <a:ext cx="5562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200" b="1" dirty="0">
                <a:latin typeface="+mn-ea"/>
              </a:rPr>
              <a:t>Voice Memo. </a:t>
            </a:r>
            <a:r>
              <a:rPr kumimoji="1" lang="ko-KR" altLang="en-US" sz="3200" b="1" dirty="0">
                <a:latin typeface="+mn-ea"/>
              </a:rPr>
              <a:t>하드웨어 평면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46FF3DE-8F5A-C8B3-45C0-33B40A17A295}"/>
              </a:ext>
            </a:extLst>
          </p:cNvPr>
          <p:cNvSpPr txBox="1"/>
          <p:nvPr/>
        </p:nvSpPr>
        <p:spPr>
          <a:xfrm>
            <a:off x="13530905" y="7830816"/>
            <a:ext cx="39743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200" b="1" dirty="0">
                <a:latin typeface="+mn-ea"/>
              </a:rPr>
              <a:t>NFC</a:t>
            </a:r>
            <a:r>
              <a:rPr kumimoji="1" lang="ko-KR" altLang="en-US" sz="3200" b="1" dirty="0">
                <a:latin typeface="+mn-ea"/>
              </a:rPr>
              <a:t> 스티커와 점자</a:t>
            </a:r>
          </a:p>
        </p:txBody>
      </p:sp>
      <p:pic>
        <p:nvPicPr>
          <p:cNvPr id="31" name="그림 30" descr="원, 디자인이(가) 표시된 사진&#10;&#10;자동 생성된 설명">
            <a:extLst>
              <a:ext uri="{FF2B5EF4-FFF2-40B4-BE49-F238E27FC236}">
                <a16:creationId xmlns:a16="http://schemas.microsoft.com/office/drawing/2014/main" id="{7545118D-6901-0681-6F5C-8B7147B48B5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83136" y="2345961"/>
            <a:ext cx="1841051" cy="5059564"/>
          </a:xfrm>
          <a:prstGeom prst="rect">
            <a:avLst/>
          </a:prstGeom>
        </p:spPr>
      </p:pic>
      <p:sp>
        <p:nvSpPr>
          <p:cNvPr id="43" name="AutoShape 11">
            <a:extLst>
              <a:ext uri="{FF2B5EF4-FFF2-40B4-BE49-F238E27FC236}">
                <a16:creationId xmlns:a16="http://schemas.microsoft.com/office/drawing/2014/main" id="{E570B8DA-D63C-40FC-4705-1F946D680C74}"/>
              </a:ext>
            </a:extLst>
          </p:cNvPr>
          <p:cNvSpPr/>
          <p:nvPr/>
        </p:nvSpPr>
        <p:spPr>
          <a:xfrm>
            <a:off x="0" y="1562100"/>
            <a:ext cx="18288000" cy="0"/>
          </a:xfrm>
          <a:prstGeom prst="line">
            <a:avLst/>
          </a:prstGeom>
          <a:ln w="38100" cap="flat">
            <a:solidFill>
              <a:srgbClr val="FFC61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39E1E0-C12F-7B39-A7EC-C3E3A99DC344}"/>
              </a:ext>
            </a:extLst>
          </p:cNvPr>
          <p:cNvSpPr txBox="1"/>
          <p:nvPr/>
        </p:nvSpPr>
        <p:spPr>
          <a:xfrm>
            <a:off x="17602200" y="9702225"/>
            <a:ext cx="685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200" dirty="0">
                <a:latin typeface="Arial" panose="020B0604020202020204" pitchFamily="34" charset="0"/>
                <a:cs typeface="Arial" panose="020B0604020202020204" pitchFamily="34" charset="0"/>
              </a:rPr>
              <a:t>12</a:t>
            </a:r>
            <a:endParaRPr kumimoji="1" lang="ko-KR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86373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15518065" y="0"/>
            <a:ext cx="2769935" cy="2769935"/>
          </a:xfrm>
          <a:custGeom>
            <a:avLst/>
            <a:gdLst/>
            <a:ahLst/>
            <a:cxnLst/>
            <a:rect l="l" t="t" r="r" b="b"/>
            <a:pathLst>
              <a:path w="2769935" h="2769935">
                <a:moveTo>
                  <a:pt x="0" y="2769935"/>
                </a:moveTo>
                <a:lnTo>
                  <a:pt x="2769935" y="2769935"/>
                </a:lnTo>
                <a:lnTo>
                  <a:pt x="2769935" y="0"/>
                </a:lnTo>
                <a:lnTo>
                  <a:pt x="0" y="0"/>
                </a:lnTo>
                <a:lnTo>
                  <a:pt x="0" y="2769935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9" name="TextBox 9"/>
          <p:cNvSpPr txBox="1"/>
          <p:nvPr/>
        </p:nvSpPr>
        <p:spPr>
          <a:xfrm>
            <a:off x="533400" y="439776"/>
            <a:ext cx="12791908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ko-KR" altLang="en-US" sz="6000" b="1" dirty="0">
                <a:solidFill>
                  <a:srgbClr val="000000"/>
                </a:solidFill>
                <a:latin typeface="+mn-ea"/>
              </a:rPr>
              <a:t>문제 해결</a:t>
            </a:r>
            <a:endParaRPr lang="en-US" sz="6000" b="1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B7A5FCF-3FB4-45C9-8748-D04D6CD733CC}"/>
              </a:ext>
            </a:extLst>
          </p:cNvPr>
          <p:cNvSpPr txBox="1"/>
          <p:nvPr/>
        </p:nvSpPr>
        <p:spPr>
          <a:xfrm>
            <a:off x="7105338" y="227850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  <p:sp>
        <p:nvSpPr>
          <p:cNvPr id="18" name="TextBox 11">
            <a:extLst>
              <a:ext uri="{FF2B5EF4-FFF2-40B4-BE49-F238E27FC236}">
                <a16:creationId xmlns:a16="http://schemas.microsoft.com/office/drawing/2014/main" id="{4479A6C8-056B-A45C-CF42-5EAAAE811319}"/>
              </a:ext>
            </a:extLst>
          </p:cNvPr>
          <p:cNvSpPr txBox="1"/>
          <p:nvPr/>
        </p:nvSpPr>
        <p:spPr>
          <a:xfrm>
            <a:off x="533401" y="2031124"/>
            <a:ext cx="7130470" cy="8315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altLang="ko-KR" sz="4400" b="1" dirty="0">
                <a:solidFill>
                  <a:srgbClr val="000000"/>
                </a:solidFill>
                <a:latin typeface="+mn-ea"/>
              </a:rPr>
              <a:t>1.</a:t>
            </a:r>
            <a:r>
              <a:rPr lang="ko-KR" altLang="en-US" sz="4400" b="1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4400" b="1" dirty="0">
                <a:solidFill>
                  <a:srgbClr val="000000"/>
                </a:solidFill>
                <a:latin typeface="+mn-ea"/>
              </a:rPr>
              <a:t>NFC</a:t>
            </a:r>
            <a:r>
              <a:rPr lang="ko-KR" altLang="en-US" sz="4400" b="1" dirty="0">
                <a:solidFill>
                  <a:srgbClr val="000000"/>
                </a:solidFill>
                <a:latin typeface="+mn-ea"/>
              </a:rPr>
              <a:t> 스티커와 점자 결합</a:t>
            </a:r>
            <a:endParaRPr lang="en-US" sz="4400" b="1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27" name="TextBox 11">
            <a:extLst>
              <a:ext uri="{FF2B5EF4-FFF2-40B4-BE49-F238E27FC236}">
                <a16:creationId xmlns:a16="http://schemas.microsoft.com/office/drawing/2014/main" id="{7882E489-B649-3882-2D07-C328805004F7}"/>
              </a:ext>
            </a:extLst>
          </p:cNvPr>
          <p:cNvSpPr txBox="1"/>
          <p:nvPr/>
        </p:nvSpPr>
        <p:spPr>
          <a:xfrm>
            <a:off x="729523" y="3112425"/>
            <a:ext cx="8923478" cy="17085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altLang="ko-KR" sz="3200" b="1" dirty="0">
                <a:solidFill>
                  <a:srgbClr val="000000"/>
                </a:solidFill>
                <a:latin typeface="+mn-ea"/>
              </a:rPr>
              <a:t>NFC</a:t>
            </a:r>
            <a:r>
              <a:rPr lang="ko-KR" altLang="en-US" sz="3200" b="1" dirty="0">
                <a:solidFill>
                  <a:srgbClr val="000000"/>
                </a:solidFill>
                <a:latin typeface="+mn-ea"/>
              </a:rPr>
              <a:t> 스티커의 위치를 촉감으로 파악하기 어려움</a:t>
            </a:r>
            <a:endParaRPr lang="en-US" altLang="ko-KR" sz="3200" b="1" dirty="0">
              <a:solidFill>
                <a:srgbClr val="000000"/>
              </a:solidFill>
              <a:latin typeface="+mn-ea"/>
            </a:endParaRPr>
          </a:p>
          <a:p>
            <a:pPr algn="l">
              <a:lnSpc>
                <a:spcPts val="7200"/>
              </a:lnSpc>
            </a:pPr>
            <a:r>
              <a:rPr lang="en-US" altLang="ko-KR" sz="3200" b="1" dirty="0">
                <a:solidFill>
                  <a:srgbClr val="000000"/>
                </a:solidFill>
                <a:latin typeface="+mn-ea"/>
              </a:rPr>
              <a:t>-&gt;</a:t>
            </a:r>
            <a:r>
              <a:rPr lang="ko-KR" altLang="en-US" sz="3200" b="1" dirty="0">
                <a:solidFill>
                  <a:srgbClr val="000000"/>
                </a:solidFill>
                <a:latin typeface="+mn-ea"/>
              </a:rPr>
              <a:t> 점자를 </a:t>
            </a:r>
            <a:r>
              <a:rPr lang="en-US" altLang="ko-KR" sz="3200" b="1" dirty="0">
                <a:solidFill>
                  <a:srgbClr val="000000"/>
                </a:solidFill>
                <a:latin typeface="+mn-ea"/>
              </a:rPr>
              <a:t>NFC</a:t>
            </a:r>
            <a:r>
              <a:rPr lang="ko-KR" altLang="en-US" sz="3200" b="1" dirty="0">
                <a:solidFill>
                  <a:srgbClr val="000000"/>
                </a:solidFill>
                <a:latin typeface="+mn-ea"/>
              </a:rPr>
              <a:t> 스티커에 추가함으로써 해결</a:t>
            </a:r>
            <a:endParaRPr lang="en-US" sz="3200" b="1" dirty="0">
              <a:solidFill>
                <a:srgbClr val="000000"/>
              </a:solidFill>
              <a:latin typeface="+mn-ea"/>
            </a:endParaRPr>
          </a:p>
        </p:txBody>
      </p:sp>
      <p:pic>
        <p:nvPicPr>
          <p:cNvPr id="32" name="그림 31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815F764B-4857-5A9E-A448-13810FB2C4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6179" y="5640483"/>
            <a:ext cx="4674498" cy="4438962"/>
          </a:xfrm>
          <a:prstGeom prst="rect">
            <a:avLst/>
          </a:prstGeom>
        </p:spPr>
      </p:pic>
      <p:pic>
        <p:nvPicPr>
          <p:cNvPr id="34" name="그림 33" descr="원, 스크린샷, 예술이(가) 표시된 사진&#10;&#10;자동 생성된 설명">
            <a:extLst>
              <a:ext uri="{FF2B5EF4-FFF2-40B4-BE49-F238E27FC236}">
                <a16:creationId xmlns:a16="http://schemas.microsoft.com/office/drawing/2014/main" id="{B75EBF22-AF6F-C95C-3075-86B8FBA4425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39" t="13520" r="17595" b="21302"/>
          <a:stretch/>
        </p:blipFill>
        <p:spPr>
          <a:xfrm>
            <a:off x="11656179" y="1601541"/>
            <a:ext cx="3608887" cy="3780394"/>
          </a:xfrm>
          <a:prstGeom prst="rect">
            <a:avLst/>
          </a:prstGeom>
        </p:spPr>
      </p:pic>
      <p:sp>
        <p:nvSpPr>
          <p:cNvPr id="37" name="오른쪽 화살표[R] 36">
            <a:extLst>
              <a:ext uri="{FF2B5EF4-FFF2-40B4-BE49-F238E27FC236}">
                <a16:creationId xmlns:a16="http://schemas.microsoft.com/office/drawing/2014/main" id="{10F615CE-6DF3-BE17-117E-A710B5124FDE}"/>
              </a:ext>
            </a:extLst>
          </p:cNvPr>
          <p:cNvSpPr/>
          <p:nvPr/>
        </p:nvSpPr>
        <p:spPr>
          <a:xfrm>
            <a:off x="9906000" y="3280897"/>
            <a:ext cx="1295400" cy="685800"/>
          </a:xfrm>
          <a:prstGeom prst="rightArrow">
            <a:avLst/>
          </a:prstGeom>
          <a:solidFill>
            <a:srgbClr val="FFC619"/>
          </a:solidFill>
          <a:ln>
            <a:solidFill>
              <a:srgbClr val="FFC61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F2796D8-7B46-2709-06AC-DBF9802234BC}"/>
              </a:ext>
            </a:extLst>
          </p:cNvPr>
          <p:cNvSpPr txBox="1"/>
          <p:nvPr/>
        </p:nvSpPr>
        <p:spPr>
          <a:xfrm>
            <a:off x="7105337" y="589598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  <p:sp>
        <p:nvSpPr>
          <p:cNvPr id="40" name="TextBox 11">
            <a:extLst>
              <a:ext uri="{FF2B5EF4-FFF2-40B4-BE49-F238E27FC236}">
                <a16:creationId xmlns:a16="http://schemas.microsoft.com/office/drawing/2014/main" id="{DA87B6D5-9AD7-5962-B298-200EA2866088}"/>
              </a:ext>
            </a:extLst>
          </p:cNvPr>
          <p:cNvSpPr txBox="1"/>
          <p:nvPr/>
        </p:nvSpPr>
        <p:spPr>
          <a:xfrm>
            <a:off x="533400" y="5648603"/>
            <a:ext cx="7130470" cy="8315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altLang="ko-KR" sz="4400" b="1" dirty="0">
                <a:solidFill>
                  <a:srgbClr val="000000"/>
                </a:solidFill>
                <a:latin typeface="+mn-ea"/>
              </a:rPr>
              <a:t>2.</a:t>
            </a:r>
            <a:r>
              <a:rPr lang="ko-KR" altLang="en-US" sz="4400" b="1" dirty="0">
                <a:solidFill>
                  <a:srgbClr val="000000"/>
                </a:solidFill>
                <a:latin typeface="+mn-ea"/>
              </a:rPr>
              <a:t> 음성 파일 넘버링</a:t>
            </a:r>
            <a:endParaRPr lang="en-US" sz="4400" b="1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41" name="TextBox 11">
            <a:extLst>
              <a:ext uri="{FF2B5EF4-FFF2-40B4-BE49-F238E27FC236}">
                <a16:creationId xmlns:a16="http://schemas.microsoft.com/office/drawing/2014/main" id="{84CA7C48-D07A-408E-36D5-0882F7754099}"/>
              </a:ext>
            </a:extLst>
          </p:cNvPr>
          <p:cNvSpPr txBox="1"/>
          <p:nvPr/>
        </p:nvSpPr>
        <p:spPr>
          <a:xfrm>
            <a:off x="729522" y="6729904"/>
            <a:ext cx="8923478" cy="17085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ko-KR" altLang="en-US" sz="3200" b="1" dirty="0">
                <a:solidFill>
                  <a:srgbClr val="000000"/>
                </a:solidFill>
                <a:latin typeface="+mn-ea"/>
              </a:rPr>
              <a:t>녹음파일 이름이 중복되어 구분하기 어려움</a:t>
            </a:r>
            <a:endParaRPr lang="en-US" altLang="ko-KR" sz="3200" b="1" dirty="0">
              <a:solidFill>
                <a:srgbClr val="000000"/>
              </a:solidFill>
              <a:latin typeface="+mn-ea"/>
            </a:endParaRPr>
          </a:p>
          <a:p>
            <a:pPr algn="l">
              <a:lnSpc>
                <a:spcPts val="7200"/>
              </a:lnSpc>
            </a:pPr>
            <a:r>
              <a:rPr lang="en-US" altLang="ko-KR" sz="3200" b="1" dirty="0">
                <a:solidFill>
                  <a:srgbClr val="000000"/>
                </a:solidFill>
                <a:latin typeface="+mn-ea"/>
              </a:rPr>
              <a:t>-&gt;</a:t>
            </a:r>
            <a:r>
              <a:rPr lang="ko-KR" altLang="en-US" sz="3200" b="1" dirty="0">
                <a:solidFill>
                  <a:srgbClr val="000000"/>
                </a:solidFill>
                <a:latin typeface="+mn-ea"/>
              </a:rPr>
              <a:t> 녹음한 시간을 기준으로 넘버링 하여 구별</a:t>
            </a:r>
            <a:endParaRPr lang="en-US" sz="3200" b="1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42" name="오른쪽 화살표[R] 41">
            <a:extLst>
              <a:ext uri="{FF2B5EF4-FFF2-40B4-BE49-F238E27FC236}">
                <a16:creationId xmlns:a16="http://schemas.microsoft.com/office/drawing/2014/main" id="{FE639F8D-350F-2AF5-7E4B-6C458CBCF002}"/>
              </a:ext>
            </a:extLst>
          </p:cNvPr>
          <p:cNvSpPr/>
          <p:nvPr/>
        </p:nvSpPr>
        <p:spPr>
          <a:xfrm>
            <a:off x="9906000" y="6898376"/>
            <a:ext cx="1295400" cy="685800"/>
          </a:xfrm>
          <a:prstGeom prst="rightArrow">
            <a:avLst/>
          </a:prstGeom>
          <a:solidFill>
            <a:srgbClr val="FFC619"/>
          </a:solidFill>
          <a:ln>
            <a:solidFill>
              <a:srgbClr val="FFC61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07B935-E799-4B64-3F98-53F2A040DF66}"/>
              </a:ext>
            </a:extLst>
          </p:cNvPr>
          <p:cNvSpPr/>
          <p:nvPr/>
        </p:nvSpPr>
        <p:spPr>
          <a:xfrm>
            <a:off x="12912712" y="6025236"/>
            <a:ext cx="990600" cy="79205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4" name="AutoShape 11">
            <a:extLst>
              <a:ext uri="{FF2B5EF4-FFF2-40B4-BE49-F238E27FC236}">
                <a16:creationId xmlns:a16="http://schemas.microsoft.com/office/drawing/2014/main" id="{6F26BEC3-BA9E-B4E6-D576-7ACF033EDFF0}"/>
              </a:ext>
            </a:extLst>
          </p:cNvPr>
          <p:cNvSpPr/>
          <p:nvPr/>
        </p:nvSpPr>
        <p:spPr>
          <a:xfrm>
            <a:off x="0" y="1562100"/>
            <a:ext cx="18288000" cy="0"/>
          </a:xfrm>
          <a:prstGeom prst="line">
            <a:avLst/>
          </a:prstGeom>
          <a:ln w="38100" cap="flat">
            <a:solidFill>
              <a:srgbClr val="FFC61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9836D7-9477-9FB9-6DC9-AAAEA4876549}"/>
              </a:ext>
            </a:extLst>
          </p:cNvPr>
          <p:cNvSpPr txBox="1"/>
          <p:nvPr/>
        </p:nvSpPr>
        <p:spPr>
          <a:xfrm>
            <a:off x="17602200" y="9715500"/>
            <a:ext cx="685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200" dirty="0">
                <a:latin typeface="Arial" panose="020B0604020202020204" pitchFamily="34" charset="0"/>
                <a:cs typeface="Arial" panose="020B0604020202020204" pitchFamily="34" charset="0"/>
              </a:rPr>
              <a:t>13</a:t>
            </a:r>
            <a:endParaRPr kumimoji="1" lang="ko-KR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15518065" y="0"/>
            <a:ext cx="2769935" cy="2769935"/>
          </a:xfrm>
          <a:custGeom>
            <a:avLst/>
            <a:gdLst/>
            <a:ahLst/>
            <a:cxnLst/>
            <a:rect l="l" t="t" r="r" b="b"/>
            <a:pathLst>
              <a:path w="2769935" h="2769935">
                <a:moveTo>
                  <a:pt x="0" y="2769935"/>
                </a:moveTo>
                <a:lnTo>
                  <a:pt x="2769935" y="2769935"/>
                </a:lnTo>
                <a:lnTo>
                  <a:pt x="2769935" y="0"/>
                </a:lnTo>
                <a:lnTo>
                  <a:pt x="0" y="0"/>
                </a:lnTo>
                <a:lnTo>
                  <a:pt x="0" y="2769935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9" name="TextBox 9"/>
          <p:cNvSpPr txBox="1"/>
          <p:nvPr/>
        </p:nvSpPr>
        <p:spPr>
          <a:xfrm>
            <a:off x="542144" y="461637"/>
            <a:ext cx="12791908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ko-KR" altLang="en-US" sz="6000" b="1" dirty="0">
                <a:solidFill>
                  <a:srgbClr val="000000"/>
                </a:solidFill>
                <a:latin typeface="+mn-ea"/>
              </a:rPr>
              <a:t>문제 해결</a:t>
            </a:r>
            <a:endParaRPr lang="en-US" sz="6000" b="1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B7A5FCF-3FB4-45C9-8748-D04D6CD733CC}"/>
              </a:ext>
            </a:extLst>
          </p:cNvPr>
          <p:cNvSpPr txBox="1"/>
          <p:nvPr/>
        </p:nvSpPr>
        <p:spPr>
          <a:xfrm>
            <a:off x="7105338" y="227850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  <p:sp>
        <p:nvSpPr>
          <p:cNvPr id="23" name="TextBox 11">
            <a:extLst>
              <a:ext uri="{FF2B5EF4-FFF2-40B4-BE49-F238E27FC236}">
                <a16:creationId xmlns:a16="http://schemas.microsoft.com/office/drawing/2014/main" id="{F51D123A-340B-F33F-9410-0AFF795FD094}"/>
              </a:ext>
            </a:extLst>
          </p:cNvPr>
          <p:cNvSpPr txBox="1"/>
          <p:nvPr/>
        </p:nvSpPr>
        <p:spPr>
          <a:xfrm>
            <a:off x="533400" y="2032607"/>
            <a:ext cx="11535526" cy="8199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altLang="ko-KR" sz="4400" b="1" dirty="0">
                <a:solidFill>
                  <a:srgbClr val="000000"/>
                </a:solidFill>
                <a:latin typeface="+mn-ea"/>
              </a:rPr>
              <a:t>3.</a:t>
            </a:r>
            <a:r>
              <a:rPr lang="ko-KR" altLang="en-US" sz="4400" b="1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4400" b="1" dirty="0">
                <a:solidFill>
                  <a:srgbClr val="000000"/>
                </a:solidFill>
                <a:latin typeface="+mn-ea"/>
              </a:rPr>
              <a:t>TCP </a:t>
            </a:r>
            <a:r>
              <a:rPr lang="ko-KR" altLang="en-US" sz="4400" b="1" dirty="0">
                <a:solidFill>
                  <a:srgbClr val="000000"/>
                </a:solidFill>
                <a:latin typeface="+mn-ea"/>
              </a:rPr>
              <a:t>통신에서 </a:t>
            </a:r>
            <a:r>
              <a:rPr lang="en-US" altLang="ko-KR" sz="4400" b="1" dirty="0">
                <a:solidFill>
                  <a:srgbClr val="000000"/>
                </a:solidFill>
                <a:latin typeface="+mn-ea"/>
              </a:rPr>
              <a:t>‘read’</a:t>
            </a:r>
            <a:r>
              <a:rPr lang="ko-KR" altLang="en-US" sz="4400" b="1" dirty="0">
                <a:solidFill>
                  <a:srgbClr val="000000"/>
                </a:solidFill>
                <a:latin typeface="+mn-ea"/>
              </a:rPr>
              <a:t>와 </a:t>
            </a:r>
            <a:r>
              <a:rPr lang="en-US" altLang="ko-KR" sz="4400" b="1" dirty="0">
                <a:solidFill>
                  <a:srgbClr val="000000"/>
                </a:solidFill>
                <a:latin typeface="+mn-ea"/>
              </a:rPr>
              <a:t>‘write’</a:t>
            </a:r>
            <a:r>
              <a:rPr lang="ko-KR" altLang="en-US" sz="4400" b="1" dirty="0">
                <a:solidFill>
                  <a:srgbClr val="000000"/>
                </a:solidFill>
                <a:latin typeface="+mn-ea"/>
              </a:rPr>
              <a:t>모드 추가</a:t>
            </a:r>
            <a:endParaRPr lang="en-US" sz="4400" b="1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26" name="TextBox 11">
            <a:extLst>
              <a:ext uri="{FF2B5EF4-FFF2-40B4-BE49-F238E27FC236}">
                <a16:creationId xmlns:a16="http://schemas.microsoft.com/office/drawing/2014/main" id="{DCFAC1C4-588A-B7E4-E309-1114361370AF}"/>
              </a:ext>
            </a:extLst>
          </p:cNvPr>
          <p:cNvSpPr txBox="1"/>
          <p:nvPr/>
        </p:nvSpPr>
        <p:spPr>
          <a:xfrm>
            <a:off x="542144" y="2884366"/>
            <a:ext cx="15642831" cy="17085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ko-KR" altLang="en-US" sz="3200" b="1" dirty="0" err="1">
                <a:solidFill>
                  <a:srgbClr val="000000"/>
                </a:solidFill>
                <a:latin typeface="+mn-ea"/>
              </a:rPr>
              <a:t>라즈베리파이와</a:t>
            </a:r>
            <a:r>
              <a:rPr lang="ko-KR" altLang="en-US" sz="3200" b="1" dirty="0">
                <a:solidFill>
                  <a:srgbClr val="000000"/>
                </a:solidFill>
                <a:latin typeface="+mn-ea"/>
              </a:rPr>
              <a:t> 앱 간의 </a:t>
            </a:r>
            <a:r>
              <a:rPr lang="en-US" altLang="ko-KR" sz="3200" b="1" dirty="0">
                <a:solidFill>
                  <a:srgbClr val="000000"/>
                </a:solidFill>
                <a:latin typeface="+mn-ea"/>
              </a:rPr>
              <a:t>TCP</a:t>
            </a:r>
            <a:r>
              <a:rPr lang="ko-KR" altLang="en-US" sz="3200" b="1" dirty="0">
                <a:solidFill>
                  <a:srgbClr val="000000"/>
                </a:solidFill>
                <a:latin typeface="+mn-ea"/>
              </a:rPr>
              <a:t> 통신에서 </a:t>
            </a:r>
            <a:r>
              <a:rPr lang="en-US" altLang="ko-KR" sz="3200" b="1" dirty="0">
                <a:solidFill>
                  <a:srgbClr val="000000"/>
                </a:solidFill>
                <a:latin typeface="+mn-ea"/>
              </a:rPr>
              <a:t>URL</a:t>
            </a:r>
            <a:r>
              <a:rPr lang="ko-KR" altLang="en-US" sz="3200" b="1" dirty="0">
                <a:solidFill>
                  <a:srgbClr val="000000"/>
                </a:solidFill>
                <a:latin typeface="+mn-ea"/>
              </a:rPr>
              <a:t> 송수신을 구별하지 못하는 문제를 발견함</a:t>
            </a:r>
            <a:endParaRPr lang="en-US" altLang="ko-KR" sz="3200" b="1" dirty="0">
              <a:solidFill>
                <a:srgbClr val="000000"/>
              </a:solidFill>
              <a:latin typeface="+mn-ea"/>
            </a:endParaRPr>
          </a:p>
          <a:p>
            <a:pPr algn="l">
              <a:lnSpc>
                <a:spcPts val="7200"/>
              </a:lnSpc>
            </a:pPr>
            <a:r>
              <a:rPr lang="en-US" altLang="ko-KR" sz="3200" b="1" dirty="0">
                <a:solidFill>
                  <a:srgbClr val="000000"/>
                </a:solidFill>
                <a:latin typeface="+mn-ea"/>
              </a:rPr>
              <a:t>-&gt;Read</a:t>
            </a:r>
            <a:r>
              <a:rPr lang="ko-KR" altLang="en-US" sz="3200" b="1" dirty="0">
                <a:solidFill>
                  <a:srgbClr val="000000"/>
                </a:solidFill>
                <a:latin typeface="+mn-ea"/>
              </a:rPr>
              <a:t> 모드와 </a:t>
            </a:r>
            <a:r>
              <a:rPr lang="en-US" altLang="ko-KR" sz="3200" b="1" dirty="0">
                <a:solidFill>
                  <a:srgbClr val="000000"/>
                </a:solidFill>
                <a:latin typeface="+mn-ea"/>
              </a:rPr>
              <a:t>Write</a:t>
            </a:r>
            <a:r>
              <a:rPr lang="ko-KR" altLang="en-US" sz="3200" b="1" dirty="0">
                <a:solidFill>
                  <a:srgbClr val="000000"/>
                </a:solidFill>
                <a:latin typeface="+mn-ea"/>
              </a:rPr>
              <a:t> 모드를 추가함으로써 해결</a:t>
            </a:r>
            <a:endParaRPr lang="en-US" sz="3200" b="1" dirty="0">
              <a:solidFill>
                <a:srgbClr val="000000"/>
              </a:solidFill>
              <a:latin typeface="+mn-ea"/>
            </a:endParaRPr>
          </a:p>
        </p:txBody>
      </p:sp>
      <p:pic>
        <p:nvPicPr>
          <p:cNvPr id="29" name="그림 28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9B17E810-AA29-AF7C-CC19-228BCC9C40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4838700"/>
            <a:ext cx="14782800" cy="5113009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9651F76E-DD2F-B232-5459-C9B27A4CABEC}"/>
              </a:ext>
            </a:extLst>
          </p:cNvPr>
          <p:cNvSpPr/>
          <p:nvPr/>
        </p:nvSpPr>
        <p:spPr>
          <a:xfrm>
            <a:off x="4572000" y="4838700"/>
            <a:ext cx="3733800" cy="4572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4BDE393-C2CF-A4CD-C324-D98332BF24AB}"/>
              </a:ext>
            </a:extLst>
          </p:cNvPr>
          <p:cNvSpPr/>
          <p:nvPr/>
        </p:nvSpPr>
        <p:spPr>
          <a:xfrm>
            <a:off x="4267200" y="8025792"/>
            <a:ext cx="3733800" cy="54670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AutoShape 11">
            <a:extLst>
              <a:ext uri="{FF2B5EF4-FFF2-40B4-BE49-F238E27FC236}">
                <a16:creationId xmlns:a16="http://schemas.microsoft.com/office/drawing/2014/main" id="{7AA883AD-CB3C-0A1A-392D-9C7E72D17840}"/>
              </a:ext>
            </a:extLst>
          </p:cNvPr>
          <p:cNvSpPr/>
          <p:nvPr/>
        </p:nvSpPr>
        <p:spPr>
          <a:xfrm>
            <a:off x="0" y="1562100"/>
            <a:ext cx="18288000" cy="0"/>
          </a:xfrm>
          <a:prstGeom prst="line">
            <a:avLst/>
          </a:prstGeom>
          <a:ln w="38100" cap="flat">
            <a:solidFill>
              <a:srgbClr val="FFC61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0AC844-18D2-071A-6B54-B22545EA9F44}"/>
              </a:ext>
            </a:extLst>
          </p:cNvPr>
          <p:cNvSpPr txBox="1"/>
          <p:nvPr/>
        </p:nvSpPr>
        <p:spPr>
          <a:xfrm>
            <a:off x="17602200" y="9715500"/>
            <a:ext cx="685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200" dirty="0">
                <a:latin typeface="Arial" panose="020B0604020202020204" pitchFamily="34" charset="0"/>
                <a:cs typeface="Arial" panose="020B0604020202020204" pitchFamily="34" charset="0"/>
              </a:rPr>
              <a:t>14</a:t>
            </a:r>
            <a:endParaRPr kumimoji="1" lang="ko-KR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48471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15518065" y="0"/>
            <a:ext cx="2769935" cy="2769935"/>
          </a:xfrm>
          <a:custGeom>
            <a:avLst/>
            <a:gdLst/>
            <a:ahLst/>
            <a:cxnLst/>
            <a:rect l="l" t="t" r="r" b="b"/>
            <a:pathLst>
              <a:path w="2769935" h="2769935">
                <a:moveTo>
                  <a:pt x="0" y="2769935"/>
                </a:moveTo>
                <a:lnTo>
                  <a:pt x="2769935" y="2769935"/>
                </a:lnTo>
                <a:lnTo>
                  <a:pt x="2769935" y="0"/>
                </a:lnTo>
                <a:lnTo>
                  <a:pt x="0" y="0"/>
                </a:lnTo>
                <a:lnTo>
                  <a:pt x="0" y="276993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5" name="TextBox 9">
            <a:extLst>
              <a:ext uri="{FF2B5EF4-FFF2-40B4-BE49-F238E27FC236}">
                <a16:creationId xmlns:a16="http://schemas.microsoft.com/office/drawing/2014/main" id="{5DB95BFE-3C54-12C9-EFF2-EC30E21D80C5}"/>
              </a:ext>
            </a:extLst>
          </p:cNvPr>
          <p:cNvSpPr txBox="1"/>
          <p:nvPr/>
        </p:nvSpPr>
        <p:spPr>
          <a:xfrm>
            <a:off x="709384" y="459755"/>
            <a:ext cx="12791908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1" dirty="0">
                <a:solidFill>
                  <a:srgbClr val="000000"/>
                </a:solidFill>
                <a:latin typeface="+mn-ea"/>
              </a:rPr>
              <a:t>Voice Memo.</a:t>
            </a:r>
            <a:r>
              <a:rPr lang="ko-KR" altLang="en-US" sz="6000" b="1" dirty="0">
                <a:solidFill>
                  <a:srgbClr val="000000"/>
                </a:solidFill>
                <a:latin typeface="+mn-ea"/>
              </a:rPr>
              <a:t> 프로젝트 결론</a:t>
            </a:r>
            <a:endParaRPr lang="en-US" sz="6000" b="1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7C98A08-3C00-94B2-750B-8F1F2C7D59B0}"/>
              </a:ext>
            </a:extLst>
          </p:cNvPr>
          <p:cNvSpPr txBox="1"/>
          <p:nvPr/>
        </p:nvSpPr>
        <p:spPr>
          <a:xfrm>
            <a:off x="7105338" y="227850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  <p:sp>
        <p:nvSpPr>
          <p:cNvPr id="17" name="TextBox 11">
            <a:extLst>
              <a:ext uri="{FF2B5EF4-FFF2-40B4-BE49-F238E27FC236}">
                <a16:creationId xmlns:a16="http://schemas.microsoft.com/office/drawing/2014/main" id="{2B53A7E7-4C91-CA82-AD9F-8CD0C8039165}"/>
              </a:ext>
            </a:extLst>
          </p:cNvPr>
          <p:cNvSpPr txBox="1"/>
          <p:nvPr/>
        </p:nvSpPr>
        <p:spPr>
          <a:xfrm>
            <a:off x="838200" y="1900498"/>
            <a:ext cx="15468600" cy="17388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altLang="ko-KR" sz="4400" b="1" dirty="0">
                <a:solidFill>
                  <a:srgbClr val="000000"/>
                </a:solidFill>
                <a:latin typeface="+mn-ea"/>
              </a:rPr>
              <a:t>‘</a:t>
            </a:r>
            <a:r>
              <a:rPr lang="en-US" sz="4400" b="1" dirty="0">
                <a:solidFill>
                  <a:srgbClr val="000000"/>
                </a:solidFill>
                <a:latin typeface="+mn-ea"/>
              </a:rPr>
              <a:t>Voice Memo.</a:t>
            </a:r>
            <a:r>
              <a:rPr lang="en-US" altLang="ko-KR" sz="4400" b="1" dirty="0">
                <a:solidFill>
                  <a:srgbClr val="000000"/>
                </a:solidFill>
                <a:latin typeface="+mn-ea"/>
              </a:rPr>
              <a:t>’</a:t>
            </a:r>
            <a:r>
              <a:rPr lang="ko-KR" altLang="en-US" sz="4400" b="1" dirty="0">
                <a:solidFill>
                  <a:srgbClr val="000000"/>
                </a:solidFill>
                <a:latin typeface="+mn-ea"/>
              </a:rPr>
              <a:t>는 홀로 사는 시각장애인을 위해 </a:t>
            </a:r>
            <a:endParaRPr lang="en-US" altLang="ko-KR" sz="4400" b="1" dirty="0">
              <a:solidFill>
                <a:srgbClr val="000000"/>
              </a:solidFill>
              <a:latin typeface="+mn-ea"/>
            </a:endParaRPr>
          </a:p>
          <a:p>
            <a:pPr algn="l">
              <a:lnSpc>
                <a:spcPts val="7200"/>
              </a:lnSpc>
            </a:pPr>
            <a:r>
              <a:rPr lang="ko-KR" altLang="en-US" sz="4400" b="1" dirty="0">
                <a:solidFill>
                  <a:srgbClr val="000000"/>
                </a:solidFill>
                <a:latin typeface="+mn-ea"/>
              </a:rPr>
              <a:t>언제든지 사물에 대한 정보를 다시 들을 수 있는 서비스이다</a:t>
            </a:r>
            <a:r>
              <a:rPr lang="en-US" altLang="ko-KR" sz="4400" b="1" dirty="0">
                <a:solidFill>
                  <a:srgbClr val="000000"/>
                </a:solidFill>
                <a:latin typeface="+mn-ea"/>
              </a:rPr>
              <a:t>.</a:t>
            </a:r>
          </a:p>
        </p:txBody>
      </p:sp>
      <p:sp>
        <p:nvSpPr>
          <p:cNvPr id="29" name="Freeform 4">
            <a:extLst>
              <a:ext uri="{FF2B5EF4-FFF2-40B4-BE49-F238E27FC236}">
                <a16:creationId xmlns:a16="http://schemas.microsoft.com/office/drawing/2014/main" id="{D30597D4-B026-36AC-DF64-CF842426EC30}"/>
              </a:ext>
            </a:extLst>
          </p:cNvPr>
          <p:cNvSpPr/>
          <p:nvPr/>
        </p:nvSpPr>
        <p:spPr>
          <a:xfrm flipH="1">
            <a:off x="0" y="6362700"/>
            <a:ext cx="4038600" cy="3924300"/>
          </a:xfrm>
          <a:custGeom>
            <a:avLst/>
            <a:gdLst/>
            <a:ahLst/>
            <a:cxnLst/>
            <a:rect l="l" t="t" r="r" b="b"/>
            <a:pathLst>
              <a:path w="4399962" h="4399962">
                <a:moveTo>
                  <a:pt x="4399962" y="0"/>
                </a:moveTo>
                <a:lnTo>
                  <a:pt x="0" y="0"/>
                </a:lnTo>
                <a:lnTo>
                  <a:pt x="0" y="4399962"/>
                </a:lnTo>
                <a:lnTo>
                  <a:pt x="4399962" y="4399962"/>
                </a:lnTo>
                <a:lnTo>
                  <a:pt x="439996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0" name="AutoShape 11">
            <a:extLst>
              <a:ext uri="{FF2B5EF4-FFF2-40B4-BE49-F238E27FC236}">
                <a16:creationId xmlns:a16="http://schemas.microsoft.com/office/drawing/2014/main" id="{EDE695E8-6FB5-01A7-2875-1675E79801CD}"/>
              </a:ext>
            </a:extLst>
          </p:cNvPr>
          <p:cNvSpPr/>
          <p:nvPr/>
        </p:nvSpPr>
        <p:spPr>
          <a:xfrm>
            <a:off x="0" y="1562100"/>
            <a:ext cx="18288000" cy="0"/>
          </a:xfrm>
          <a:prstGeom prst="line">
            <a:avLst/>
          </a:prstGeom>
          <a:ln w="38100" cap="flat">
            <a:solidFill>
              <a:srgbClr val="FFC61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6" name="그림 5" descr="노랑이(가) 표시된 사진&#10;&#10;자동 생성된 설명">
            <a:extLst>
              <a:ext uri="{FF2B5EF4-FFF2-40B4-BE49-F238E27FC236}">
                <a16:creationId xmlns:a16="http://schemas.microsoft.com/office/drawing/2014/main" id="{C6F3C2BF-F569-2934-F81E-8F53F07165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55631" y="4838700"/>
            <a:ext cx="3324868" cy="48768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E8F0897-1EE5-C222-F029-497C14EF1688}"/>
              </a:ext>
            </a:extLst>
          </p:cNvPr>
          <p:cNvSpPr txBox="1"/>
          <p:nvPr/>
        </p:nvSpPr>
        <p:spPr>
          <a:xfrm>
            <a:off x="17602200" y="9715500"/>
            <a:ext cx="685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200" dirty="0">
                <a:latin typeface="Arial" panose="020B0604020202020204" pitchFamily="34" charset="0"/>
                <a:cs typeface="Arial" panose="020B0604020202020204" pitchFamily="34" charset="0"/>
              </a:rPr>
              <a:t>15</a:t>
            </a:r>
            <a:endParaRPr kumimoji="1" lang="ko-KR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그림 10" descr="의류, 실내, 사람, 벽이(가) 표시된 사진&#10;&#10;자동 생성된 설명">
            <a:extLst>
              <a:ext uri="{FF2B5EF4-FFF2-40B4-BE49-F238E27FC236}">
                <a16:creationId xmlns:a16="http://schemas.microsoft.com/office/drawing/2014/main" id="{DA136543-169A-358C-CB15-7806A1888C7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519" y="3914311"/>
            <a:ext cx="9385294" cy="5912933"/>
          </a:xfrm>
          <a:prstGeom prst="rect">
            <a:avLst/>
          </a:prstGeom>
        </p:spPr>
      </p:pic>
      <p:grpSp>
        <p:nvGrpSpPr>
          <p:cNvPr id="14" name="Group 34">
            <a:extLst>
              <a:ext uri="{FF2B5EF4-FFF2-40B4-BE49-F238E27FC236}">
                <a16:creationId xmlns:a16="http://schemas.microsoft.com/office/drawing/2014/main" id="{9CE7EADA-2D79-40D3-2AD2-10EEAA035CD7}"/>
              </a:ext>
            </a:extLst>
          </p:cNvPr>
          <p:cNvGrpSpPr>
            <a:grpSpLocks noChangeAspect="1"/>
          </p:cNvGrpSpPr>
          <p:nvPr/>
        </p:nvGrpSpPr>
        <p:grpSpPr>
          <a:xfrm>
            <a:off x="10737677" y="4098087"/>
            <a:ext cx="2819120" cy="5729157"/>
            <a:chOff x="0" y="0"/>
            <a:chExt cx="5001260" cy="10163810"/>
          </a:xfrm>
        </p:grpSpPr>
        <p:sp>
          <p:nvSpPr>
            <p:cNvPr id="18" name="Freeform 35">
              <a:extLst>
                <a:ext uri="{FF2B5EF4-FFF2-40B4-BE49-F238E27FC236}">
                  <a16:creationId xmlns:a16="http://schemas.microsoft.com/office/drawing/2014/main" id="{498001A2-3122-10BD-A70F-B8C0F8FC3895}"/>
                </a:ext>
              </a:extLst>
            </p:cNvPr>
            <p:cNvSpPr/>
            <p:nvPr/>
          </p:nvSpPr>
          <p:spPr>
            <a:xfrm>
              <a:off x="0" y="0"/>
              <a:ext cx="5000993" cy="10163632"/>
            </a:xfrm>
            <a:custGeom>
              <a:avLst/>
              <a:gdLst/>
              <a:ahLst/>
              <a:cxnLst/>
              <a:rect l="l" t="t" r="r" b="b"/>
              <a:pathLst>
                <a:path w="5000993" h="10163632">
                  <a:moveTo>
                    <a:pt x="0" y="0"/>
                  </a:moveTo>
                  <a:lnTo>
                    <a:pt x="5000993" y="0"/>
                  </a:lnTo>
                  <a:lnTo>
                    <a:pt x="5000993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6"/>
              <a:stretch>
                <a:fillRect l="-45" r="-45"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9" name="Freeform 36">
              <a:extLst>
                <a:ext uri="{FF2B5EF4-FFF2-40B4-BE49-F238E27FC236}">
                  <a16:creationId xmlns:a16="http://schemas.microsoft.com/office/drawing/2014/main" id="{479074D1-E1D2-ED10-1192-85CDF460FBEF}"/>
                </a:ext>
              </a:extLst>
            </p:cNvPr>
            <p:cNvSpPr/>
            <p:nvPr/>
          </p:nvSpPr>
          <p:spPr>
            <a:xfrm>
              <a:off x="338760" y="288798"/>
              <a:ext cx="4330776" cy="9398000"/>
            </a:xfrm>
            <a:custGeom>
              <a:avLst/>
              <a:gdLst/>
              <a:ahLst/>
              <a:cxnLst/>
              <a:rect l="l" t="t" r="r" b="b"/>
              <a:pathLst>
                <a:path w="4330776" h="9398000">
                  <a:moveTo>
                    <a:pt x="3894366" y="9398000"/>
                  </a:moveTo>
                  <a:lnTo>
                    <a:pt x="436410" y="9398000"/>
                  </a:lnTo>
                  <a:cubicBezTo>
                    <a:pt x="195389" y="9398000"/>
                    <a:pt x="0" y="9202610"/>
                    <a:pt x="0" y="8961590"/>
                  </a:cubicBezTo>
                  <a:lnTo>
                    <a:pt x="0" y="436410"/>
                  </a:lnTo>
                  <a:cubicBezTo>
                    <a:pt x="0" y="195390"/>
                    <a:pt x="195389" y="0"/>
                    <a:pt x="436410" y="0"/>
                  </a:cubicBezTo>
                  <a:lnTo>
                    <a:pt x="861580" y="0"/>
                  </a:lnTo>
                  <a:cubicBezTo>
                    <a:pt x="902373" y="0"/>
                    <a:pt x="935444" y="33071"/>
                    <a:pt x="935444" y="73863"/>
                  </a:cubicBezTo>
                  <a:lnTo>
                    <a:pt x="935444" y="73863"/>
                  </a:lnTo>
                  <a:cubicBezTo>
                    <a:pt x="935444" y="225019"/>
                    <a:pt x="1057745" y="347688"/>
                    <a:pt x="1208913" y="348120"/>
                  </a:cubicBezTo>
                  <a:lnTo>
                    <a:pt x="3105874" y="353619"/>
                  </a:lnTo>
                  <a:cubicBezTo>
                    <a:pt x="3257651" y="354063"/>
                    <a:pt x="3380930" y="231140"/>
                    <a:pt x="3380930" y="79362"/>
                  </a:cubicBezTo>
                  <a:lnTo>
                    <a:pt x="3380930" y="73863"/>
                  </a:lnTo>
                  <a:cubicBezTo>
                    <a:pt x="3380930" y="33071"/>
                    <a:pt x="3414001" y="0"/>
                    <a:pt x="3454794" y="0"/>
                  </a:cubicBezTo>
                  <a:lnTo>
                    <a:pt x="3894366" y="0"/>
                  </a:lnTo>
                  <a:cubicBezTo>
                    <a:pt x="4135387" y="0"/>
                    <a:pt x="4330776" y="195390"/>
                    <a:pt x="4330776" y="436410"/>
                  </a:cubicBezTo>
                  <a:lnTo>
                    <a:pt x="4330776" y="8961603"/>
                  </a:lnTo>
                  <a:cubicBezTo>
                    <a:pt x="4330776" y="9202610"/>
                    <a:pt x="4135387" y="9398000"/>
                    <a:pt x="3894366" y="9398000"/>
                  </a:cubicBezTo>
                  <a:close/>
                </a:path>
              </a:pathLst>
            </a:custGeom>
            <a:blipFill>
              <a:blip r:embed="rId7"/>
              <a:stretch>
                <a:fillRect l="-78" r="-78"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5032835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15518065" y="0"/>
            <a:ext cx="2769935" cy="2769935"/>
          </a:xfrm>
          <a:custGeom>
            <a:avLst/>
            <a:gdLst/>
            <a:ahLst/>
            <a:cxnLst/>
            <a:rect l="l" t="t" r="r" b="b"/>
            <a:pathLst>
              <a:path w="2769935" h="2769935">
                <a:moveTo>
                  <a:pt x="0" y="2769935"/>
                </a:moveTo>
                <a:lnTo>
                  <a:pt x="2769935" y="2769935"/>
                </a:lnTo>
                <a:lnTo>
                  <a:pt x="2769935" y="0"/>
                </a:lnTo>
                <a:lnTo>
                  <a:pt x="0" y="0"/>
                </a:lnTo>
                <a:lnTo>
                  <a:pt x="0" y="276993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5" name="TextBox 9">
            <a:extLst>
              <a:ext uri="{FF2B5EF4-FFF2-40B4-BE49-F238E27FC236}">
                <a16:creationId xmlns:a16="http://schemas.microsoft.com/office/drawing/2014/main" id="{5DB95BFE-3C54-12C9-EFF2-EC30E21D80C5}"/>
              </a:ext>
            </a:extLst>
          </p:cNvPr>
          <p:cNvSpPr txBox="1"/>
          <p:nvPr/>
        </p:nvSpPr>
        <p:spPr>
          <a:xfrm>
            <a:off x="709384" y="366429"/>
            <a:ext cx="12791908" cy="9756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399"/>
              </a:lnSpc>
            </a:pPr>
            <a:r>
              <a:rPr lang="en-US" altLang="ko-KR" sz="6000" b="1" dirty="0" err="1">
                <a:solidFill>
                  <a:srgbClr val="1C1C1C"/>
                </a:solidFill>
                <a:latin typeface="+mn-ea"/>
              </a:rPr>
              <a:t>개선</a:t>
            </a:r>
            <a:r>
              <a:rPr lang="en-US" altLang="ko-KR" sz="6000" b="1" dirty="0">
                <a:solidFill>
                  <a:srgbClr val="1C1C1C"/>
                </a:solidFill>
                <a:latin typeface="+mn-ea"/>
              </a:rPr>
              <a:t> </a:t>
            </a:r>
            <a:r>
              <a:rPr lang="en-US" altLang="ko-KR" sz="6000" b="1" dirty="0" err="1">
                <a:solidFill>
                  <a:srgbClr val="1C1C1C"/>
                </a:solidFill>
                <a:latin typeface="+mn-ea"/>
              </a:rPr>
              <a:t>방향</a:t>
            </a:r>
            <a:r>
              <a:rPr lang="en-US" altLang="ko-KR" sz="6000" b="1" dirty="0">
                <a:solidFill>
                  <a:srgbClr val="1C1C1C"/>
                </a:solidFill>
                <a:latin typeface="+mn-ea"/>
              </a:rPr>
              <a:t> </a:t>
            </a:r>
            <a:r>
              <a:rPr lang="en-US" altLang="ko-KR" sz="6000" b="1" dirty="0" err="1">
                <a:solidFill>
                  <a:srgbClr val="1C1C1C"/>
                </a:solidFill>
                <a:latin typeface="+mn-ea"/>
              </a:rPr>
              <a:t>및</a:t>
            </a:r>
            <a:r>
              <a:rPr lang="en-US" altLang="ko-KR" sz="6000" b="1" dirty="0">
                <a:solidFill>
                  <a:srgbClr val="1C1C1C"/>
                </a:solidFill>
                <a:latin typeface="+mn-ea"/>
              </a:rPr>
              <a:t> </a:t>
            </a:r>
            <a:r>
              <a:rPr lang="ko-KR" altLang="en-US" sz="6000" b="1" dirty="0">
                <a:solidFill>
                  <a:srgbClr val="1C1C1C"/>
                </a:solidFill>
                <a:latin typeface="+mn-ea"/>
              </a:rPr>
              <a:t>기대 효과</a:t>
            </a:r>
            <a:endParaRPr lang="en-US" altLang="ko-KR" sz="6000" b="1" dirty="0">
              <a:solidFill>
                <a:srgbClr val="1C1C1C"/>
              </a:solidFill>
              <a:latin typeface="+mn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7C98A08-3C00-94B2-750B-8F1F2C7D59B0}"/>
              </a:ext>
            </a:extLst>
          </p:cNvPr>
          <p:cNvSpPr txBox="1"/>
          <p:nvPr/>
        </p:nvSpPr>
        <p:spPr>
          <a:xfrm>
            <a:off x="7105338" y="227850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  <p:sp>
        <p:nvSpPr>
          <p:cNvPr id="3" name="AutoShape 11">
            <a:extLst>
              <a:ext uri="{FF2B5EF4-FFF2-40B4-BE49-F238E27FC236}">
                <a16:creationId xmlns:a16="http://schemas.microsoft.com/office/drawing/2014/main" id="{F8A85334-4027-ABCD-1072-CC051754A766}"/>
              </a:ext>
            </a:extLst>
          </p:cNvPr>
          <p:cNvSpPr/>
          <p:nvPr/>
        </p:nvSpPr>
        <p:spPr>
          <a:xfrm>
            <a:off x="0" y="1562100"/>
            <a:ext cx="18288000" cy="0"/>
          </a:xfrm>
          <a:prstGeom prst="line">
            <a:avLst/>
          </a:prstGeom>
          <a:ln w="38100" cap="flat">
            <a:solidFill>
              <a:srgbClr val="FFC61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11">
            <a:extLst>
              <a:ext uri="{FF2B5EF4-FFF2-40B4-BE49-F238E27FC236}">
                <a16:creationId xmlns:a16="http://schemas.microsoft.com/office/drawing/2014/main" id="{540EF2B6-3E04-13DF-6926-75CB4B7C6F30}"/>
              </a:ext>
            </a:extLst>
          </p:cNvPr>
          <p:cNvSpPr txBox="1"/>
          <p:nvPr/>
        </p:nvSpPr>
        <p:spPr>
          <a:xfrm>
            <a:off x="709384" y="1562100"/>
            <a:ext cx="16840200" cy="3551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ko-KR" altLang="en-US" sz="4000" b="1" dirty="0">
                <a:solidFill>
                  <a:srgbClr val="000000"/>
                </a:solidFill>
                <a:latin typeface="+mn-ea"/>
              </a:rPr>
              <a:t>개선 방향 및 향후 계획</a:t>
            </a:r>
            <a:endParaRPr lang="en-US" sz="4000" b="1" dirty="0">
              <a:solidFill>
                <a:srgbClr val="000000"/>
              </a:solidFill>
              <a:latin typeface="+mn-ea"/>
            </a:endParaRPr>
          </a:p>
          <a:p>
            <a:pPr marL="514350" indent="-514350" algn="l">
              <a:lnSpc>
                <a:spcPts val="7200"/>
              </a:lnSpc>
              <a:buFont typeface="+mj-lt"/>
              <a:buAutoNum type="arabicPeriod"/>
            </a:pPr>
            <a:r>
              <a:rPr lang="en-US" sz="3200" b="1" dirty="0">
                <a:solidFill>
                  <a:srgbClr val="000000"/>
                </a:solidFill>
                <a:latin typeface="+mn-ea"/>
              </a:rPr>
              <a:t>Google API</a:t>
            </a:r>
            <a:r>
              <a:rPr lang="ko-KR" altLang="en-US" sz="3200" b="1" dirty="0">
                <a:solidFill>
                  <a:srgbClr val="000000"/>
                </a:solidFill>
                <a:latin typeface="+mn-ea"/>
              </a:rPr>
              <a:t> 대신 </a:t>
            </a:r>
            <a:r>
              <a:rPr lang="en-US" altLang="ko-KR" sz="3200" b="1" dirty="0" err="1">
                <a:solidFill>
                  <a:srgbClr val="000000"/>
                </a:solidFill>
                <a:latin typeface="+mn-ea"/>
              </a:rPr>
              <a:t>Tensorflow</a:t>
            </a:r>
            <a:r>
              <a:rPr lang="en-US" altLang="ko-KR" sz="3200" b="1" dirty="0">
                <a:solidFill>
                  <a:srgbClr val="000000"/>
                </a:solidFill>
                <a:latin typeface="+mn-ea"/>
              </a:rPr>
              <a:t> lite OCR</a:t>
            </a:r>
            <a:r>
              <a:rPr lang="ko-KR" altLang="en-US" sz="3200" b="1" dirty="0">
                <a:solidFill>
                  <a:srgbClr val="000000"/>
                </a:solidFill>
                <a:latin typeface="+mn-ea"/>
              </a:rPr>
              <a:t> 딥러닝 모델 사용</a:t>
            </a:r>
            <a:endParaRPr lang="en-US" altLang="ko-KR" sz="3200" b="1" dirty="0">
              <a:solidFill>
                <a:srgbClr val="000000"/>
              </a:solidFill>
              <a:latin typeface="+mn-ea"/>
            </a:endParaRPr>
          </a:p>
          <a:p>
            <a:pPr marL="514350" indent="-514350">
              <a:lnSpc>
                <a:spcPts val="7200"/>
              </a:lnSpc>
              <a:buFont typeface="+mj-lt"/>
              <a:buAutoNum type="arabicPeriod"/>
            </a:pPr>
            <a:r>
              <a:rPr lang="ko-KR" altLang="en-US" sz="3200" b="1" dirty="0">
                <a:solidFill>
                  <a:srgbClr val="000000"/>
                </a:solidFill>
                <a:latin typeface="+mn-ea"/>
              </a:rPr>
              <a:t>시각장애인이 카메라를 사용하기 용이하게 안내하는 딥러닝 모델 개발</a:t>
            </a:r>
            <a:endParaRPr lang="en-US" altLang="ko-KR" sz="3200" b="1" dirty="0">
              <a:solidFill>
                <a:srgbClr val="000000"/>
              </a:solidFill>
              <a:latin typeface="+mn-ea"/>
            </a:endParaRPr>
          </a:p>
          <a:p>
            <a:pPr marL="514350" indent="-514350" algn="l">
              <a:lnSpc>
                <a:spcPts val="7200"/>
              </a:lnSpc>
              <a:buFont typeface="+mj-lt"/>
              <a:buAutoNum type="arabicPeriod"/>
            </a:pPr>
            <a:r>
              <a:rPr lang="ko-KR" altLang="en-US" sz="3200" b="1" dirty="0">
                <a:solidFill>
                  <a:srgbClr val="000000"/>
                </a:solidFill>
                <a:latin typeface="+mn-ea"/>
              </a:rPr>
              <a:t>전원 케이블 대신 배터리를 사용하여 </a:t>
            </a:r>
            <a:r>
              <a:rPr lang="ko-KR" altLang="en-US" sz="3200" b="1" dirty="0" err="1">
                <a:solidFill>
                  <a:srgbClr val="000000"/>
                </a:solidFill>
                <a:latin typeface="+mn-ea"/>
              </a:rPr>
              <a:t>휴대성</a:t>
            </a:r>
            <a:r>
              <a:rPr lang="ko-KR" altLang="en-US" sz="3200" b="1" dirty="0">
                <a:solidFill>
                  <a:srgbClr val="000000"/>
                </a:solidFill>
                <a:latin typeface="+mn-ea"/>
              </a:rPr>
              <a:t> 향상</a:t>
            </a:r>
            <a:endParaRPr lang="en-US" altLang="ko-KR" sz="3200" b="1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9" name="TextBox 11">
            <a:extLst>
              <a:ext uri="{FF2B5EF4-FFF2-40B4-BE49-F238E27FC236}">
                <a16:creationId xmlns:a16="http://schemas.microsoft.com/office/drawing/2014/main" id="{EC07B29A-598F-85F3-BE56-4B879ED8FA5B}"/>
              </a:ext>
            </a:extLst>
          </p:cNvPr>
          <p:cNvSpPr txBox="1"/>
          <p:nvPr/>
        </p:nvSpPr>
        <p:spPr>
          <a:xfrm>
            <a:off x="723900" y="5477703"/>
            <a:ext cx="16840200" cy="42473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ko-KR" altLang="en-US" sz="4000" b="1" dirty="0">
                <a:solidFill>
                  <a:srgbClr val="000000"/>
                </a:solidFill>
                <a:latin typeface="+mn-ea"/>
              </a:rPr>
              <a:t>프로젝트 기대효과</a:t>
            </a:r>
          </a:p>
          <a:p>
            <a:pPr marL="514350" indent="-514350" algn="l">
              <a:buFont typeface="+mj-lt"/>
              <a:buAutoNum type="arabicPeriod"/>
            </a:pPr>
            <a:r>
              <a:rPr lang="en-US" altLang="ko-KR" sz="3200" b="1" dirty="0">
                <a:solidFill>
                  <a:srgbClr val="000000"/>
                </a:solidFill>
                <a:latin typeface="+mn-ea"/>
              </a:rPr>
              <a:t>NFC</a:t>
            </a:r>
            <a:r>
              <a:rPr lang="ko-KR" altLang="en-US" sz="3200" b="1" dirty="0">
                <a:solidFill>
                  <a:srgbClr val="000000"/>
                </a:solidFill>
                <a:latin typeface="+mn-ea"/>
              </a:rPr>
              <a:t> 점자 스티커가 상용화 되어 공공시설에서 사물에 대한 더욱 자세한 정보를 시각장애인에게 제공</a:t>
            </a:r>
            <a:endParaRPr lang="en-US" altLang="ko-KR" sz="3200" b="1" dirty="0">
              <a:solidFill>
                <a:srgbClr val="000000"/>
              </a:solidFill>
              <a:latin typeface="+mn-ea"/>
            </a:endParaRPr>
          </a:p>
          <a:p>
            <a:pPr algn="l"/>
            <a:endParaRPr lang="en-US" altLang="ko-KR" sz="2000" b="1" dirty="0">
              <a:solidFill>
                <a:srgbClr val="000000"/>
              </a:solidFill>
              <a:latin typeface="+mn-ea"/>
            </a:endParaRPr>
          </a:p>
          <a:p>
            <a:pPr marL="514350" indent="-514350" algn="l">
              <a:buFont typeface="+mj-lt"/>
              <a:buAutoNum type="arabicPeriod"/>
            </a:pPr>
            <a:endParaRPr lang="en-US" altLang="ko-KR" sz="1000" b="1" dirty="0">
              <a:solidFill>
                <a:srgbClr val="000000"/>
              </a:solidFill>
              <a:latin typeface="+mn-ea"/>
            </a:endParaRPr>
          </a:p>
          <a:p>
            <a:pPr algn="l"/>
            <a:r>
              <a:rPr lang="ko-KR" altLang="en-US" sz="28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</a:rPr>
              <a:t>예 </a:t>
            </a:r>
            <a:r>
              <a:rPr lang="en-US" altLang="ko-KR" sz="28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</a:rPr>
              <a:t>1)</a:t>
            </a:r>
            <a:r>
              <a:rPr lang="ko-KR" altLang="en-US" sz="28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</a:rPr>
              <a:t> 마트에서 제품에 대한 자세한 설명을 담은 </a:t>
            </a:r>
            <a:r>
              <a:rPr lang="en-US" altLang="ko-KR" sz="28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</a:rPr>
              <a:t>NFC</a:t>
            </a:r>
            <a:r>
              <a:rPr lang="ko-KR" altLang="en-US" sz="28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</a:rPr>
              <a:t> 점자 스티커가 제품마다 부착되어 있다면 시각장애인이 제품을 구매할 때 도움을 줄 수 있음</a:t>
            </a:r>
            <a:endParaRPr lang="en-US" altLang="ko-KR" sz="2800" b="1" dirty="0">
              <a:solidFill>
                <a:schemeClr val="tx2">
                  <a:lumMod val="60000"/>
                  <a:lumOff val="40000"/>
                </a:schemeClr>
              </a:solidFill>
              <a:latin typeface="+mn-ea"/>
            </a:endParaRPr>
          </a:p>
          <a:p>
            <a:pPr algn="l"/>
            <a:endParaRPr lang="en-US" altLang="ko-KR" sz="1000" b="1" dirty="0">
              <a:solidFill>
                <a:schemeClr val="tx2">
                  <a:lumMod val="60000"/>
                  <a:lumOff val="40000"/>
                </a:schemeClr>
              </a:solidFill>
              <a:latin typeface="+mn-ea"/>
            </a:endParaRPr>
          </a:p>
          <a:p>
            <a:pPr algn="l"/>
            <a:r>
              <a:rPr lang="ko-KR" altLang="en-US" sz="28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</a:rPr>
              <a:t>예 </a:t>
            </a:r>
            <a:r>
              <a:rPr lang="en-US" altLang="ko-KR" sz="28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</a:rPr>
              <a:t>2)</a:t>
            </a:r>
            <a:r>
              <a:rPr lang="ko-KR" altLang="en-US" sz="28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</a:rPr>
              <a:t> 도서관에서 책의 내용을 담은 </a:t>
            </a:r>
            <a:r>
              <a:rPr lang="en-US" altLang="ko-KR" sz="28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</a:rPr>
              <a:t>NFC </a:t>
            </a:r>
            <a:r>
              <a:rPr lang="ko-KR" altLang="en-US" sz="28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</a:rPr>
              <a:t>점자 스티커가 부착되어 있다면 시각장애인이 간편하게 책의 내용을 들을 수 있음 </a:t>
            </a:r>
            <a:endParaRPr lang="en-US" altLang="ko-KR" sz="2800" b="1" dirty="0">
              <a:solidFill>
                <a:schemeClr val="tx2">
                  <a:lumMod val="60000"/>
                  <a:lumOff val="40000"/>
                </a:schemeClr>
              </a:solidFill>
              <a:latin typeface="+mn-ea"/>
            </a:endParaRPr>
          </a:p>
        </p:txBody>
      </p:sp>
      <p:sp>
        <p:nvSpPr>
          <p:cNvPr id="10" name="AutoShape 11">
            <a:extLst>
              <a:ext uri="{FF2B5EF4-FFF2-40B4-BE49-F238E27FC236}">
                <a16:creationId xmlns:a16="http://schemas.microsoft.com/office/drawing/2014/main" id="{F2D662D9-D358-DDAD-46F0-D9AF4CA529FA}"/>
              </a:ext>
            </a:extLst>
          </p:cNvPr>
          <p:cNvSpPr/>
          <p:nvPr/>
        </p:nvSpPr>
        <p:spPr>
          <a:xfrm>
            <a:off x="-14516" y="5295900"/>
            <a:ext cx="18288000" cy="0"/>
          </a:xfrm>
          <a:prstGeom prst="line">
            <a:avLst/>
          </a:prstGeom>
          <a:ln w="38100" cap="flat">
            <a:solidFill>
              <a:srgbClr val="FFC61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BACE22-B22F-AE4B-9F79-D2D8B0D8CCF9}"/>
              </a:ext>
            </a:extLst>
          </p:cNvPr>
          <p:cNvSpPr txBox="1"/>
          <p:nvPr/>
        </p:nvSpPr>
        <p:spPr>
          <a:xfrm>
            <a:off x="17602200" y="9715500"/>
            <a:ext cx="685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200" dirty="0">
                <a:latin typeface="Arial" panose="020B0604020202020204" pitchFamily="34" charset="0"/>
                <a:cs typeface="Arial" panose="020B0604020202020204" pitchFamily="34" charset="0"/>
              </a:rPr>
              <a:t>16</a:t>
            </a:r>
            <a:endParaRPr kumimoji="1" lang="ko-KR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0866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2769935" cy="2769935"/>
          </a:xfrm>
          <a:custGeom>
            <a:avLst/>
            <a:gdLst/>
            <a:ahLst/>
            <a:cxnLst/>
            <a:rect l="l" t="t" r="r" b="b"/>
            <a:pathLst>
              <a:path w="2769935" h="2769935">
                <a:moveTo>
                  <a:pt x="2769935" y="2769935"/>
                </a:moveTo>
                <a:lnTo>
                  <a:pt x="0" y="2769935"/>
                </a:lnTo>
                <a:lnTo>
                  <a:pt x="0" y="0"/>
                </a:lnTo>
                <a:lnTo>
                  <a:pt x="2769935" y="0"/>
                </a:lnTo>
                <a:lnTo>
                  <a:pt x="2769935" y="276993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7" name="Group 7"/>
          <p:cNvGrpSpPr/>
          <p:nvPr/>
        </p:nvGrpSpPr>
        <p:grpSpPr>
          <a:xfrm>
            <a:off x="2061846" y="2213173"/>
            <a:ext cx="2623185" cy="5246370"/>
            <a:chOff x="0" y="0"/>
            <a:chExt cx="3175000" cy="63500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175000" cy="6350000"/>
            </a:xfrm>
            <a:custGeom>
              <a:avLst/>
              <a:gdLst/>
              <a:ahLst/>
              <a:cxnLst/>
              <a:rect l="l" t="t" r="r" b="b"/>
              <a:pathLst>
                <a:path w="3175000" h="6350000">
                  <a:moveTo>
                    <a:pt x="1587500" y="6350000"/>
                  </a:moveTo>
                  <a:cubicBezTo>
                    <a:pt x="711200" y="6350000"/>
                    <a:pt x="0" y="5638800"/>
                    <a:pt x="0" y="4762500"/>
                  </a:cubicBezTo>
                  <a:lnTo>
                    <a:pt x="0" y="1587500"/>
                  </a:lnTo>
                  <a:cubicBezTo>
                    <a:pt x="0" y="711200"/>
                    <a:pt x="711200" y="0"/>
                    <a:pt x="1587500" y="0"/>
                  </a:cubicBezTo>
                  <a:cubicBezTo>
                    <a:pt x="2463800" y="0"/>
                    <a:pt x="3175000" y="711200"/>
                    <a:pt x="3175000" y="1587500"/>
                  </a:cubicBezTo>
                  <a:lnTo>
                    <a:pt x="3175000" y="4762500"/>
                  </a:lnTo>
                  <a:cubicBezTo>
                    <a:pt x="3175000" y="5638800"/>
                    <a:pt x="2463800" y="6350000"/>
                    <a:pt x="1587500" y="6350000"/>
                  </a:cubicBezTo>
                  <a:close/>
                </a:path>
              </a:pathLst>
            </a:custGeom>
            <a:solidFill>
              <a:srgbClr val="FFC619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2061846" y="3341924"/>
            <a:ext cx="2623185" cy="4117620"/>
            <a:chOff x="0" y="0"/>
            <a:chExt cx="3175000" cy="498380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175000" cy="4983805"/>
            </a:xfrm>
            <a:custGeom>
              <a:avLst/>
              <a:gdLst/>
              <a:ahLst/>
              <a:cxnLst/>
              <a:rect l="l" t="t" r="r" b="b"/>
              <a:pathLst>
                <a:path w="3175000" h="4983805">
                  <a:moveTo>
                    <a:pt x="1587500" y="4983805"/>
                  </a:moveTo>
                  <a:cubicBezTo>
                    <a:pt x="711200" y="4983805"/>
                    <a:pt x="0" y="4425619"/>
                    <a:pt x="0" y="3737854"/>
                  </a:cubicBezTo>
                  <a:lnTo>
                    <a:pt x="0" y="1245951"/>
                  </a:lnTo>
                  <a:cubicBezTo>
                    <a:pt x="0" y="558186"/>
                    <a:pt x="711200" y="0"/>
                    <a:pt x="1587500" y="0"/>
                  </a:cubicBezTo>
                  <a:cubicBezTo>
                    <a:pt x="2463800" y="0"/>
                    <a:pt x="3175000" y="558186"/>
                    <a:pt x="3175000" y="1245951"/>
                  </a:cubicBezTo>
                  <a:lnTo>
                    <a:pt x="3175000" y="3737854"/>
                  </a:lnTo>
                  <a:cubicBezTo>
                    <a:pt x="3175000" y="4425619"/>
                    <a:pt x="2463800" y="4983805"/>
                    <a:pt x="1587500" y="4983805"/>
                  </a:cubicBezTo>
                  <a:close/>
                </a:path>
              </a:pathLst>
            </a:custGeom>
            <a:blipFill>
              <a:blip r:embed="rId4"/>
              <a:stretch>
                <a:fillRect l="-24056" r="-24056"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5968019" y="2213173"/>
            <a:ext cx="2623185" cy="5246370"/>
            <a:chOff x="0" y="0"/>
            <a:chExt cx="3175000" cy="63500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175000" cy="6350000"/>
            </a:xfrm>
            <a:custGeom>
              <a:avLst/>
              <a:gdLst/>
              <a:ahLst/>
              <a:cxnLst/>
              <a:rect l="l" t="t" r="r" b="b"/>
              <a:pathLst>
                <a:path w="3175000" h="6350000">
                  <a:moveTo>
                    <a:pt x="1587500" y="6350000"/>
                  </a:moveTo>
                  <a:cubicBezTo>
                    <a:pt x="711200" y="6350000"/>
                    <a:pt x="0" y="5638800"/>
                    <a:pt x="0" y="4762500"/>
                  </a:cubicBezTo>
                  <a:lnTo>
                    <a:pt x="0" y="1587500"/>
                  </a:lnTo>
                  <a:cubicBezTo>
                    <a:pt x="0" y="711200"/>
                    <a:pt x="711200" y="0"/>
                    <a:pt x="1587500" y="0"/>
                  </a:cubicBezTo>
                  <a:cubicBezTo>
                    <a:pt x="2463800" y="0"/>
                    <a:pt x="3175000" y="711200"/>
                    <a:pt x="3175000" y="1587500"/>
                  </a:cubicBezTo>
                  <a:lnTo>
                    <a:pt x="3175000" y="4762500"/>
                  </a:lnTo>
                  <a:cubicBezTo>
                    <a:pt x="3175000" y="5638800"/>
                    <a:pt x="2463800" y="6350000"/>
                    <a:pt x="1587500" y="6350000"/>
                  </a:cubicBezTo>
                  <a:close/>
                </a:path>
              </a:pathLst>
            </a:custGeom>
            <a:solidFill>
              <a:srgbClr val="FFC619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5970122" y="1936603"/>
            <a:ext cx="2621083" cy="5522940"/>
            <a:chOff x="0" y="0"/>
            <a:chExt cx="3172455" cy="668475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3172455" cy="6684749"/>
            </a:xfrm>
            <a:custGeom>
              <a:avLst/>
              <a:gdLst/>
              <a:ahLst/>
              <a:cxnLst/>
              <a:rect l="l" t="t" r="r" b="b"/>
              <a:pathLst>
                <a:path w="3172455" h="6684749">
                  <a:moveTo>
                    <a:pt x="1586228" y="6684749"/>
                  </a:moveTo>
                  <a:cubicBezTo>
                    <a:pt x="710630" y="6684749"/>
                    <a:pt x="0" y="5936057"/>
                    <a:pt x="0" y="5013562"/>
                  </a:cubicBezTo>
                  <a:lnTo>
                    <a:pt x="0" y="1671187"/>
                  </a:lnTo>
                  <a:cubicBezTo>
                    <a:pt x="0" y="748692"/>
                    <a:pt x="710630" y="0"/>
                    <a:pt x="1586228" y="0"/>
                  </a:cubicBezTo>
                  <a:cubicBezTo>
                    <a:pt x="2461825" y="0"/>
                    <a:pt x="3172455" y="748692"/>
                    <a:pt x="3172455" y="1671187"/>
                  </a:cubicBezTo>
                  <a:lnTo>
                    <a:pt x="3172455" y="5013562"/>
                  </a:lnTo>
                  <a:cubicBezTo>
                    <a:pt x="3172455" y="5936057"/>
                    <a:pt x="2461825" y="6684749"/>
                    <a:pt x="1586228" y="6684749"/>
                  </a:cubicBezTo>
                  <a:close/>
                </a:path>
              </a:pathLst>
            </a:custGeom>
            <a:blipFill>
              <a:blip r:embed="rId5"/>
              <a:stretch>
                <a:fillRect l="-54357" r="-54357"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9829454" y="2222698"/>
            <a:ext cx="2623185" cy="5246370"/>
            <a:chOff x="0" y="0"/>
            <a:chExt cx="3175000" cy="63500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3175000" cy="6350000"/>
            </a:xfrm>
            <a:custGeom>
              <a:avLst/>
              <a:gdLst/>
              <a:ahLst/>
              <a:cxnLst/>
              <a:rect l="l" t="t" r="r" b="b"/>
              <a:pathLst>
                <a:path w="3175000" h="6350000">
                  <a:moveTo>
                    <a:pt x="1587500" y="6350000"/>
                  </a:moveTo>
                  <a:cubicBezTo>
                    <a:pt x="711200" y="6350000"/>
                    <a:pt x="0" y="5638800"/>
                    <a:pt x="0" y="4762500"/>
                  </a:cubicBezTo>
                  <a:lnTo>
                    <a:pt x="0" y="1587500"/>
                  </a:lnTo>
                  <a:cubicBezTo>
                    <a:pt x="0" y="711200"/>
                    <a:pt x="711200" y="0"/>
                    <a:pt x="1587500" y="0"/>
                  </a:cubicBezTo>
                  <a:cubicBezTo>
                    <a:pt x="2463800" y="0"/>
                    <a:pt x="3175000" y="711200"/>
                    <a:pt x="3175000" y="1587500"/>
                  </a:cubicBezTo>
                  <a:lnTo>
                    <a:pt x="3175000" y="4762500"/>
                  </a:lnTo>
                  <a:cubicBezTo>
                    <a:pt x="3175000" y="5638800"/>
                    <a:pt x="2463800" y="6350000"/>
                    <a:pt x="1587500" y="6350000"/>
                  </a:cubicBezTo>
                  <a:close/>
                </a:path>
              </a:pathLst>
            </a:custGeom>
            <a:solidFill>
              <a:srgbClr val="FFC619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9829454" y="3171875"/>
            <a:ext cx="2623185" cy="4297194"/>
            <a:chOff x="0" y="0"/>
            <a:chExt cx="3175000" cy="5201154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3175000" cy="5201154"/>
            </a:xfrm>
            <a:custGeom>
              <a:avLst/>
              <a:gdLst/>
              <a:ahLst/>
              <a:cxnLst/>
              <a:rect l="l" t="t" r="r" b="b"/>
              <a:pathLst>
                <a:path w="3175000" h="5201154">
                  <a:moveTo>
                    <a:pt x="1587500" y="5201154"/>
                  </a:moveTo>
                  <a:cubicBezTo>
                    <a:pt x="711200" y="5201154"/>
                    <a:pt x="0" y="4618625"/>
                    <a:pt x="0" y="3900866"/>
                  </a:cubicBezTo>
                  <a:lnTo>
                    <a:pt x="0" y="1300289"/>
                  </a:lnTo>
                  <a:cubicBezTo>
                    <a:pt x="0" y="582529"/>
                    <a:pt x="711200" y="0"/>
                    <a:pt x="1587500" y="0"/>
                  </a:cubicBezTo>
                  <a:cubicBezTo>
                    <a:pt x="2463800" y="0"/>
                    <a:pt x="3175000" y="582529"/>
                    <a:pt x="3175000" y="1300289"/>
                  </a:cubicBezTo>
                  <a:lnTo>
                    <a:pt x="3175000" y="3900866"/>
                  </a:lnTo>
                  <a:cubicBezTo>
                    <a:pt x="3175000" y="4618625"/>
                    <a:pt x="2463800" y="5201154"/>
                    <a:pt x="1587500" y="5201154"/>
                  </a:cubicBezTo>
                  <a:close/>
                </a:path>
              </a:pathLst>
            </a:custGeom>
            <a:blipFill>
              <a:blip r:embed="rId6"/>
              <a:stretch>
                <a:fillRect l="-13561" r="-13561"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3688787" y="2222698"/>
            <a:ext cx="2623185" cy="5246370"/>
            <a:chOff x="0" y="0"/>
            <a:chExt cx="3175000" cy="63500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3175000" cy="6350000"/>
            </a:xfrm>
            <a:custGeom>
              <a:avLst/>
              <a:gdLst/>
              <a:ahLst/>
              <a:cxnLst/>
              <a:rect l="l" t="t" r="r" b="b"/>
              <a:pathLst>
                <a:path w="3175000" h="6350000">
                  <a:moveTo>
                    <a:pt x="1587500" y="6350000"/>
                  </a:moveTo>
                  <a:cubicBezTo>
                    <a:pt x="711200" y="6350000"/>
                    <a:pt x="0" y="5638800"/>
                    <a:pt x="0" y="4762500"/>
                  </a:cubicBezTo>
                  <a:lnTo>
                    <a:pt x="0" y="1587500"/>
                  </a:lnTo>
                  <a:cubicBezTo>
                    <a:pt x="0" y="711200"/>
                    <a:pt x="711200" y="0"/>
                    <a:pt x="1587500" y="0"/>
                  </a:cubicBezTo>
                  <a:cubicBezTo>
                    <a:pt x="2463800" y="0"/>
                    <a:pt x="3175000" y="711200"/>
                    <a:pt x="3175000" y="1587500"/>
                  </a:cubicBezTo>
                  <a:lnTo>
                    <a:pt x="3175000" y="4762500"/>
                  </a:lnTo>
                  <a:cubicBezTo>
                    <a:pt x="3175000" y="5638800"/>
                    <a:pt x="2463800" y="6350000"/>
                    <a:pt x="1587500" y="6350000"/>
                  </a:cubicBezTo>
                  <a:close/>
                </a:path>
              </a:pathLst>
            </a:custGeom>
            <a:solidFill>
              <a:srgbClr val="FFC619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3688787" y="2769935"/>
            <a:ext cx="2623185" cy="4699133"/>
            <a:chOff x="0" y="0"/>
            <a:chExt cx="3175000" cy="5687646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3175000" cy="5687645"/>
            </a:xfrm>
            <a:custGeom>
              <a:avLst/>
              <a:gdLst/>
              <a:ahLst/>
              <a:cxnLst/>
              <a:rect l="l" t="t" r="r" b="b"/>
              <a:pathLst>
                <a:path w="3175000" h="5687645">
                  <a:moveTo>
                    <a:pt x="1587500" y="5687645"/>
                  </a:moveTo>
                  <a:cubicBezTo>
                    <a:pt x="711200" y="5687645"/>
                    <a:pt x="0" y="5050629"/>
                    <a:pt x="0" y="4265734"/>
                  </a:cubicBezTo>
                  <a:lnTo>
                    <a:pt x="0" y="1421911"/>
                  </a:lnTo>
                  <a:cubicBezTo>
                    <a:pt x="0" y="637016"/>
                    <a:pt x="711200" y="0"/>
                    <a:pt x="1587500" y="0"/>
                  </a:cubicBezTo>
                  <a:cubicBezTo>
                    <a:pt x="2463800" y="0"/>
                    <a:pt x="3175000" y="637016"/>
                    <a:pt x="3175000" y="1421911"/>
                  </a:cubicBezTo>
                  <a:lnTo>
                    <a:pt x="3175000" y="4265734"/>
                  </a:lnTo>
                  <a:cubicBezTo>
                    <a:pt x="3175000" y="5050629"/>
                    <a:pt x="2463800" y="5687645"/>
                    <a:pt x="1587500" y="5687645"/>
                  </a:cubicBezTo>
                  <a:close/>
                </a:path>
              </a:pathLst>
            </a:custGeom>
            <a:blipFill>
              <a:blip r:embed="rId7"/>
              <a:stretch>
                <a:fillRect l="-9712" r="-9712"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2769935" y="511047"/>
            <a:ext cx="5647409" cy="10105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99"/>
              </a:lnSpc>
            </a:pPr>
            <a:r>
              <a:rPr lang="en-US" sz="6999" b="1" dirty="0" err="1">
                <a:solidFill>
                  <a:srgbClr val="1C1C1C"/>
                </a:solidFill>
                <a:latin typeface="+mn-ea"/>
              </a:rPr>
              <a:t>팀원</a:t>
            </a:r>
            <a:r>
              <a:rPr lang="en-US" sz="6999" b="1" dirty="0">
                <a:solidFill>
                  <a:srgbClr val="1C1C1C"/>
                </a:solidFill>
                <a:latin typeface="+mn-ea"/>
              </a:rPr>
              <a:t> </a:t>
            </a:r>
            <a:r>
              <a:rPr lang="en-US" sz="6999" b="1" dirty="0" err="1">
                <a:solidFill>
                  <a:srgbClr val="1C1C1C"/>
                </a:solidFill>
                <a:latin typeface="+mn-ea"/>
              </a:rPr>
              <a:t>소개</a:t>
            </a:r>
            <a:endParaRPr lang="en-US" sz="6999" b="1" dirty="0">
              <a:solidFill>
                <a:srgbClr val="1C1C1C"/>
              </a:solidFill>
              <a:latin typeface="+mn-ea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1974635" y="8200827"/>
            <a:ext cx="2797607" cy="14044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1" dirty="0" err="1">
                <a:solidFill>
                  <a:srgbClr val="1C1C1C"/>
                </a:solidFill>
                <a:latin typeface="+mn-ea"/>
              </a:rPr>
              <a:t>프로젝트</a:t>
            </a:r>
            <a:r>
              <a:rPr lang="en-US" sz="2000" b="1" dirty="0">
                <a:solidFill>
                  <a:srgbClr val="1C1C1C"/>
                </a:solidFill>
                <a:latin typeface="+mn-ea"/>
              </a:rPr>
              <a:t> </a:t>
            </a:r>
            <a:r>
              <a:rPr lang="en-US" sz="2000" b="1" dirty="0" err="1">
                <a:solidFill>
                  <a:srgbClr val="1C1C1C"/>
                </a:solidFill>
                <a:latin typeface="+mn-ea"/>
              </a:rPr>
              <a:t>총괄</a:t>
            </a:r>
            <a:endParaRPr lang="en-US" sz="2000" b="1" dirty="0">
              <a:solidFill>
                <a:srgbClr val="1C1C1C"/>
              </a:solidFill>
              <a:latin typeface="+mn-ea"/>
            </a:endParaRPr>
          </a:p>
          <a:p>
            <a:pPr algn="ctr">
              <a:lnSpc>
                <a:spcPts val="2800"/>
              </a:lnSpc>
            </a:pPr>
            <a:r>
              <a:rPr lang="en-US" sz="2000" b="1" dirty="0">
                <a:solidFill>
                  <a:srgbClr val="1C1C1C"/>
                </a:solidFill>
                <a:latin typeface="+mn-ea"/>
              </a:rPr>
              <a:t>Spring </a:t>
            </a:r>
            <a:r>
              <a:rPr lang="en-US" sz="2000" b="1" dirty="0" err="1">
                <a:solidFill>
                  <a:srgbClr val="1C1C1C"/>
                </a:solidFill>
                <a:latin typeface="+mn-ea"/>
              </a:rPr>
              <a:t>서버</a:t>
            </a:r>
            <a:r>
              <a:rPr lang="en-US" sz="2000" b="1" dirty="0">
                <a:solidFill>
                  <a:srgbClr val="1C1C1C"/>
                </a:solidFill>
                <a:latin typeface="+mn-ea"/>
              </a:rPr>
              <a:t> </a:t>
            </a:r>
            <a:r>
              <a:rPr lang="en-US" sz="2000" b="1" dirty="0" err="1">
                <a:solidFill>
                  <a:srgbClr val="1C1C1C"/>
                </a:solidFill>
                <a:latin typeface="+mn-ea"/>
              </a:rPr>
              <a:t>개발</a:t>
            </a:r>
            <a:endParaRPr lang="en-US" sz="2000" b="1" dirty="0">
              <a:solidFill>
                <a:srgbClr val="1C1C1C"/>
              </a:solidFill>
              <a:latin typeface="+mn-ea"/>
            </a:endParaRPr>
          </a:p>
          <a:p>
            <a:pPr algn="ctr">
              <a:lnSpc>
                <a:spcPts val="2800"/>
              </a:lnSpc>
            </a:pPr>
            <a:r>
              <a:rPr lang="en-US" altLang="ko-KR" sz="2000" b="1" dirty="0">
                <a:solidFill>
                  <a:srgbClr val="1C1C1C"/>
                </a:solidFill>
                <a:latin typeface="+mn-ea"/>
              </a:rPr>
              <a:t>RPi - APP </a:t>
            </a:r>
            <a:r>
              <a:rPr lang="en-US" altLang="ko-KR" sz="2000" b="1" dirty="0" err="1">
                <a:solidFill>
                  <a:srgbClr val="1C1C1C"/>
                </a:solidFill>
                <a:latin typeface="+mn-ea"/>
              </a:rPr>
              <a:t>통신</a:t>
            </a:r>
            <a:endParaRPr lang="en-US" sz="2000" b="1" dirty="0">
              <a:solidFill>
                <a:srgbClr val="1C1C1C"/>
              </a:solidFill>
              <a:latin typeface="+mn-ea"/>
            </a:endParaRPr>
          </a:p>
          <a:p>
            <a:pPr algn="ctr">
              <a:lnSpc>
                <a:spcPts val="2800"/>
              </a:lnSpc>
            </a:pPr>
            <a:r>
              <a:rPr lang="en-US" sz="2000" b="1" dirty="0">
                <a:solidFill>
                  <a:srgbClr val="1C1C1C"/>
                </a:solidFill>
                <a:latin typeface="+mn-ea"/>
              </a:rPr>
              <a:t>PPT </a:t>
            </a:r>
            <a:r>
              <a:rPr lang="en-US" sz="2000" b="1" dirty="0" err="1">
                <a:solidFill>
                  <a:srgbClr val="1C1C1C"/>
                </a:solidFill>
                <a:latin typeface="+mn-ea"/>
              </a:rPr>
              <a:t>제작</a:t>
            </a:r>
            <a:r>
              <a:rPr lang="en-US" sz="2000" b="1" dirty="0">
                <a:solidFill>
                  <a:srgbClr val="1C1C1C"/>
                </a:solidFill>
                <a:latin typeface="+mn-ea"/>
              </a:rPr>
              <a:t> </a:t>
            </a:r>
            <a:r>
              <a:rPr lang="en-US" sz="2000" b="1" dirty="0" err="1">
                <a:solidFill>
                  <a:srgbClr val="1C1C1C"/>
                </a:solidFill>
                <a:latin typeface="+mn-ea"/>
              </a:rPr>
              <a:t>및</a:t>
            </a:r>
            <a:r>
              <a:rPr lang="en-US" sz="2000" b="1" dirty="0">
                <a:solidFill>
                  <a:srgbClr val="1C1C1C"/>
                </a:solidFill>
                <a:latin typeface="+mn-ea"/>
              </a:rPr>
              <a:t> </a:t>
            </a:r>
            <a:r>
              <a:rPr lang="en-US" sz="2000" b="1" dirty="0" err="1">
                <a:solidFill>
                  <a:srgbClr val="1C1C1C"/>
                </a:solidFill>
                <a:latin typeface="+mn-ea"/>
              </a:rPr>
              <a:t>발표</a:t>
            </a:r>
            <a:endParaRPr lang="en-US" sz="2000" b="1" dirty="0">
              <a:solidFill>
                <a:srgbClr val="1C1C1C"/>
              </a:solidFill>
              <a:latin typeface="+mn-ea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1972552" y="7698707"/>
            <a:ext cx="2801773" cy="461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b="1">
                <a:solidFill>
                  <a:srgbClr val="1C1C1C"/>
                </a:solidFill>
                <a:latin typeface="+mn-ea"/>
              </a:rPr>
              <a:t>유일한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5783975" y="8200827"/>
            <a:ext cx="2995478" cy="1073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1" dirty="0" err="1">
                <a:solidFill>
                  <a:srgbClr val="1C1C1C"/>
                </a:solidFill>
                <a:latin typeface="+mn-ea"/>
              </a:rPr>
              <a:t>앱</a:t>
            </a:r>
            <a:r>
              <a:rPr lang="en-US" sz="2000" b="1" dirty="0">
                <a:solidFill>
                  <a:srgbClr val="1C1C1C"/>
                </a:solidFill>
                <a:latin typeface="+mn-ea"/>
              </a:rPr>
              <a:t> </a:t>
            </a:r>
            <a:r>
              <a:rPr lang="en-US" sz="2000" b="1" dirty="0" err="1">
                <a:solidFill>
                  <a:srgbClr val="1C1C1C"/>
                </a:solidFill>
                <a:latin typeface="+mn-ea"/>
              </a:rPr>
              <a:t>기능</a:t>
            </a:r>
            <a:r>
              <a:rPr lang="en-US" sz="2000" b="1" dirty="0">
                <a:solidFill>
                  <a:srgbClr val="1C1C1C"/>
                </a:solidFill>
                <a:latin typeface="+mn-ea"/>
              </a:rPr>
              <a:t> </a:t>
            </a:r>
            <a:r>
              <a:rPr lang="en-US" sz="2000" b="1" dirty="0" err="1">
                <a:solidFill>
                  <a:srgbClr val="1C1C1C"/>
                </a:solidFill>
                <a:latin typeface="+mn-ea"/>
              </a:rPr>
              <a:t>구현</a:t>
            </a:r>
            <a:endParaRPr lang="en-US" sz="2000" b="1" dirty="0">
              <a:solidFill>
                <a:srgbClr val="1C1C1C"/>
              </a:solidFill>
              <a:latin typeface="+mn-ea"/>
            </a:endParaRPr>
          </a:p>
          <a:p>
            <a:pPr algn="ctr">
              <a:lnSpc>
                <a:spcPts val="2800"/>
              </a:lnSpc>
            </a:pPr>
            <a:r>
              <a:rPr lang="en-US" sz="2000" b="1" dirty="0" err="1">
                <a:solidFill>
                  <a:srgbClr val="1C1C1C"/>
                </a:solidFill>
                <a:latin typeface="+mn-ea"/>
              </a:rPr>
              <a:t>앱</a:t>
            </a:r>
            <a:r>
              <a:rPr lang="en-US" sz="2000" b="1" dirty="0">
                <a:solidFill>
                  <a:srgbClr val="1C1C1C"/>
                </a:solidFill>
                <a:latin typeface="+mn-ea"/>
              </a:rPr>
              <a:t> UI </a:t>
            </a:r>
            <a:r>
              <a:rPr lang="en-US" sz="2000" b="1" dirty="0" err="1">
                <a:solidFill>
                  <a:srgbClr val="1C1C1C"/>
                </a:solidFill>
                <a:latin typeface="+mn-ea"/>
              </a:rPr>
              <a:t>수정</a:t>
            </a:r>
            <a:endParaRPr lang="en-US" sz="2000" b="1" dirty="0">
              <a:solidFill>
                <a:srgbClr val="1C1C1C"/>
              </a:solidFill>
              <a:latin typeface="+mn-ea"/>
            </a:endParaRPr>
          </a:p>
          <a:p>
            <a:pPr algn="ctr">
              <a:lnSpc>
                <a:spcPts val="2800"/>
              </a:lnSpc>
            </a:pPr>
            <a:r>
              <a:rPr lang="en-US" sz="2000" b="1" dirty="0">
                <a:solidFill>
                  <a:srgbClr val="1C1C1C"/>
                </a:solidFill>
                <a:latin typeface="+mn-ea"/>
              </a:rPr>
              <a:t>RPi - APP </a:t>
            </a:r>
            <a:r>
              <a:rPr lang="en-US" sz="2000" b="1" dirty="0" err="1">
                <a:solidFill>
                  <a:srgbClr val="1C1C1C"/>
                </a:solidFill>
                <a:latin typeface="+mn-ea"/>
              </a:rPr>
              <a:t>통신</a:t>
            </a:r>
            <a:endParaRPr lang="en-US" sz="2000" b="1" dirty="0">
              <a:solidFill>
                <a:srgbClr val="1C1C1C"/>
              </a:solidFill>
              <a:latin typeface="+mn-ea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9878053" y="8200827"/>
            <a:ext cx="2623185" cy="6863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1" dirty="0" err="1">
                <a:solidFill>
                  <a:srgbClr val="1C1C1C"/>
                </a:solidFill>
                <a:latin typeface="+mn-ea"/>
              </a:rPr>
              <a:t>앱</a:t>
            </a:r>
            <a:r>
              <a:rPr lang="en-US" sz="2000" b="1" dirty="0">
                <a:solidFill>
                  <a:srgbClr val="1C1C1C"/>
                </a:solidFill>
                <a:latin typeface="+mn-ea"/>
              </a:rPr>
              <a:t> </a:t>
            </a:r>
            <a:r>
              <a:rPr lang="en-US" sz="2000" b="1" dirty="0" err="1">
                <a:solidFill>
                  <a:srgbClr val="1C1C1C"/>
                </a:solidFill>
                <a:latin typeface="+mn-ea"/>
              </a:rPr>
              <a:t>기능</a:t>
            </a:r>
            <a:r>
              <a:rPr lang="en-US" sz="2000" b="1" dirty="0">
                <a:solidFill>
                  <a:srgbClr val="1C1C1C"/>
                </a:solidFill>
                <a:latin typeface="+mn-ea"/>
              </a:rPr>
              <a:t> </a:t>
            </a:r>
            <a:r>
              <a:rPr lang="en-US" sz="2000" b="1" dirty="0" err="1">
                <a:solidFill>
                  <a:srgbClr val="1C1C1C"/>
                </a:solidFill>
                <a:latin typeface="+mn-ea"/>
              </a:rPr>
              <a:t>구현</a:t>
            </a:r>
            <a:endParaRPr lang="en-US" sz="2000" b="1" dirty="0">
              <a:solidFill>
                <a:srgbClr val="1C1C1C"/>
              </a:solidFill>
              <a:latin typeface="+mn-ea"/>
            </a:endParaRPr>
          </a:p>
          <a:p>
            <a:pPr algn="ctr">
              <a:lnSpc>
                <a:spcPts val="2800"/>
              </a:lnSpc>
            </a:pPr>
            <a:r>
              <a:rPr lang="en-US" sz="2000" b="1" dirty="0" err="1">
                <a:solidFill>
                  <a:srgbClr val="1C1C1C"/>
                </a:solidFill>
                <a:latin typeface="+mn-ea"/>
              </a:rPr>
              <a:t>앱</a:t>
            </a:r>
            <a:r>
              <a:rPr lang="en-US" sz="2000" b="1" dirty="0">
                <a:solidFill>
                  <a:srgbClr val="1C1C1C"/>
                </a:solidFill>
                <a:latin typeface="+mn-ea"/>
              </a:rPr>
              <a:t> UI </a:t>
            </a:r>
            <a:r>
              <a:rPr lang="en-US" sz="2000" b="1" dirty="0" err="1">
                <a:solidFill>
                  <a:srgbClr val="1C1C1C"/>
                </a:solidFill>
                <a:latin typeface="+mn-ea"/>
              </a:rPr>
              <a:t>수정</a:t>
            </a:r>
            <a:endParaRPr lang="en-US" sz="2000" b="1" dirty="0">
              <a:solidFill>
                <a:srgbClr val="1C1C1C"/>
              </a:solidFill>
              <a:latin typeface="+mn-ea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9789103" y="7698707"/>
            <a:ext cx="2801084" cy="461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b="1">
                <a:solidFill>
                  <a:srgbClr val="1C1C1C"/>
                </a:solidFill>
                <a:latin typeface="+mn-ea"/>
              </a:rPr>
              <a:t>홍지우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3688787" y="8210352"/>
            <a:ext cx="2623185" cy="1073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1" dirty="0" err="1">
                <a:solidFill>
                  <a:srgbClr val="1C1C1C"/>
                </a:solidFill>
                <a:latin typeface="+mn-ea"/>
              </a:rPr>
              <a:t>하드웨어</a:t>
            </a:r>
            <a:r>
              <a:rPr lang="en-US" sz="2000" b="1" dirty="0">
                <a:solidFill>
                  <a:srgbClr val="1C1C1C"/>
                </a:solidFill>
                <a:latin typeface="+mn-ea"/>
              </a:rPr>
              <a:t> </a:t>
            </a:r>
            <a:r>
              <a:rPr lang="en-US" sz="2000" b="1" dirty="0" err="1">
                <a:solidFill>
                  <a:srgbClr val="1C1C1C"/>
                </a:solidFill>
                <a:latin typeface="+mn-ea"/>
              </a:rPr>
              <a:t>설계</a:t>
            </a:r>
            <a:r>
              <a:rPr lang="en-US" sz="2000" b="1" dirty="0">
                <a:solidFill>
                  <a:srgbClr val="1C1C1C"/>
                </a:solidFill>
                <a:latin typeface="+mn-ea"/>
              </a:rPr>
              <a:t> </a:t>
            </a:r>
            <a:r>
              <a:rPr lang="en-US" sz="2000" b="1" dirty="0" err="1">
                <a:solidFill>
                  <a:srgbClr val="1C1C1C"/>
                </a:solidFill>
                <a:latin typeface="+mn-ea"/>
              </a:rPr>
              <a:t>및</a:t>
            </a:r>
            <a:r>
              <a:rPr lang="en-US" sz="2000" b="1" dirty="0">
                <a:solidFill>
                  <a:srgbClr val="1C1C1C"/>
                </a:solidFill>
                <a:latin typeface="+mn-ea"/>
              </a:rPr>
              <a:t> </a:t>
            </a:r>
            <a:r>
              <a:rPr lang="en-US" sz="2000" b="1" dirty="0" err="1">
                <a:solidFill>
                  <a:srgbClr val="1C1C1C"/>
                </a:solidFill>
                <a:latin typeface="+mn-ea"/>
              </a:rPr>
              <a:t>제작</a:t>
            </a:r>
            <a:endParaRPr lang="en-US" sz="2000" b="1" dirty="0">
              <a:solidFill>
                <a:srgbClr val="1C1C1C"/>
              </a:solidFill>
              <a:latin typeface="+mn-ea"/>
            </a:endParaRPr>
          </a:p>
          <a:p>
            <a:pPr algn="ctr">
              <a:lnSpc>
                <a:spcPts val="2800"/>
              </a:lnSpc>
            </a:pPr>
            <a:r>
              <a:rPr lang="en-US" sz="2000" b="1" dirty="0">
                <a:solidFill>
                  <a:srgbClr val="1C1C1C"/>
                </a:solidFill>
                <a:latin typeface="+mn-ea"/>
              </a:rPr>
              <a:t>RPi - APP </a:t>
            </a:r>
            <a:r>
              <a:rPr lang="en-US" sz="2000" b="1" dirty="0" err="1">
                <a:solidFill>
                  <a:srgbClr val="1C1C1C"/>
                </a:solidFill>
                <a:latin typeface="+mn-ea"/>
              </a:rPr>
              <a:t>통신</a:t>
            </a:r>
            <a:endParaRPr lang="en-US" sz="2000" b="1" dirty="0">
              <a:solidFill>
                <a:srgbClr val="1C1C1C"/>
              </a:solidFill>
              <a:latin typeface="+mn-ea"/>
            </a:endParaRPr>
          </a:p>
          <a:p>
            <a:pPr algn="ctr">
              <a:lnSpc>
                <a:spcPts val="2800"/>
              </a:lnSpc>
            </a:pPr>
            <a:r>
              <a:rPr lang="en-US" sz="2000" b="1" dirty="0">
                <a:solidFill>
                  <a:srgbClr val="1C1C1C"/>
                </a:solidFill>
                <a:latin typeface="+mn-ea"/>
              </a:rPr>
              <a:t>PPT </a:t>
            </a:r>
            <a:r>
              <a:rPr lang="en-US" sz="2000" b="1" dirty="0" err="1">
                <a:solidFill>
                  <a:srgbClr val="1C1C1C"/>
                </a:solidFill>
                <a:latin typeface="+mn-ea"/>
              </a:rPr>
              <a:t>제작</a:t>
            </a:r>
            <a:endParaRPr lang="en-US" sz="2000" b="1" dirty="0">
              <a:solidFill>
                <a:srgbClr val="1C1C1C"/>
              </a:solidFill>
              <a:latin typeface="+mn-ea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13599837" y="7708232"/>
            <a:ext cx="2801084" cy="461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b="1">
                <a:solidFill>
                  <a:srgbClr val="1C1C1C"/>
                </a:solidFill>
                <a:latin typeface="+mn-ea"/>
              </a:rPr>
              <a:t>유채린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5878725" y="7708232"/>
            <a:ext cx="2801773" cy="461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b="1">
                <a:solidFill>
                  <a:srgbClr val="1C1C1C"/>
                </a:solidFill>
                <a:latin typeface="+mn-ea"/>
              </a:rPr>
              <a:t>이병우</a:t>
            </a:r>
          </a:p>
        </p:txBody>
      </p:sp>
      <p:sp>
        <p:nvSpPr>
          <p:cNvPr id="34" name="AutoShape 11">
            <a:extLst>
              <a:ext uri="{FF2B5EF4-FFF2-40B4-BE49-F238E27FC236}">
                <a16:creationId xmlns:a16="http://schemas.microsoft.com/office/drawing/2014/main" id="{DDF40349-E6FD-1589-24AC-1A34680EB1D1}"/>
              </a:ext>
            </a:extLst>
          </p:cNvPr>
          <p:cNvSpPr/>
          <p:nvPr/>
        </p:nvSpPr>
        <p:spPr>
          <a:xfrm>
            <a:off x="0" y="1562100"/>
            <a:ext cx="18288000" cy="0"/>
          </a:xfrm>
          <a:prstGeom prst="line">
            <a:avLst/>
          </a:prstGeom>
          <a:ln w="38100" cap="flat">
            <a:solidFill>
              <a:srgbClr val="FFC61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7F0DFEF-205E-A0ED-BC80-73E73D433E62}"/>
              </a:ext>
            </a:extLst>
          </p:cNvPr>
          <p:cNvSpPr txBox="1"/>
          <p:nvPr/>
        </p:nvSpPr>
        <p:spPr>
          <a:xfrm>
            <a:off x="17602200" y="9715500"/>
            <a:ext cx="685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200" dirty="0">
                <a:latin typeface="Arial" panose="020B0604020202020204" pitchFamily="34" charset="0"/>
                <a:cs typeface="Arial" panose="020B0604020202020204" pitchFamily="34" charset="0"/>
              </a:rPr>
              <a:t>17</a:t>
            </a:r>
            <a:endParaRPr kumimoji="1" lang="ko-KR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12849225" y="3314700"/>
            <a:ext cx="7315200" cy="3657600"/>
          </a:xfrm>
          <a:custGeom>
            <a:avLst/>
            <a:gdLst/>
            <a:ahLst/>
            <a:cxnLst/>
            <a:rect l="l" t="t" r="r" b="b"/>
            <a:pathLst>
              <a:path w="7315200" h="3657600">
                <a:moveTo>
                  <a:pt x="0" y="0"/>
                </a:moveTo>
                <a:lnTo>
                  <a:pt x="7315200" y="0"/>
                </a:lnTo>
                <a:lnTo>
                  <a:pt x="7315200" y="3657600"/>
                </a:lnTo>
                <a:lnTo>
                  <a:pt x="0" y="3657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3"/>
          <p:cNvSpPr txBox="1"/>
          <p:nvPr/>
        </p:nvSpPr>
        <p:spPr>
          <a:xfrm>
            <a:off x="4516456" y="3400425"/>
            <a:ext cx="10732554" cy="23368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199"/>
              </a:lnSpc>
            </a:pPr>
            <a:r>
              <a:rPr lang="en-US" sz="12999">
                <a:solidFill>
                  <a:srgbClr val="1C1C1C"/>
                </a:solidFill>
                <a:latin typeface="Poppins Ultra-Bold"/>
              </a:rPr>
              <a:t>Thank You</a:t>
            </a:r>
          </a:p>
        </p:txBody>
      </p:sp>
      <p:sp>
        <p:nvSpPr>
          <p:cNvPr id="4" name="Freeform 4"/>
          <p:cNvSpPr/>
          <p:nvPr/>
        </p:nvSpPr>
        <p:spPr>
          <a:xfrm flipH="1">
            <a:off x="0" y="5887038"/>
            <a:ext cx="4399962" cy="4399962"/>
          </a:xfrm>
          <a:custGeom>
            <a:avLst/>
            <a:gdLst/>
            <a:ahLst/>
            <a:cxnLst/>
            <a:rect l="l" t="t" r="r" b="b"/>
            <a:pathLst>
              <a:path w="4399962" h="4399962">
                <a:moveTo>
                  <a:pt x="4399962" y="0"/>
                </a:moveTo>
                <a:lnTo>
                  <a:pt x="0" y="0"/>
                </a:lnTo>
                <a:lnTo>
                  <a:pt x="0" y="4399962"/>
                </a:lnTo>
                <a:lnTo>
                  <a:pt x="4399962" y="4399962"/>
                </a:lnTo>
                <a:lnTo>
                  <a:pt x="4399962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TextBox 6"/>
          <p:cNvSpPr txBox="1"/>
          <p:nvPr/>
        </p:nvSpPr>
        <p:spPr>
          <a:xfrm>
            <a:off x="6557921" y="5737226"/>
            <a:ext cx="5172158" cy="901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000" dirty="0">
                <a:solidFill>
                  <a:srgbClr val="1C1C1C"/>
                </a:solidFill>
                <a:latin typeface="Poppins Ultra-Bold"/>
              </a:rPr>
              <a:t>For Watching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218170F-1797-D405-4651-75AD5694BBA3}"/>
              </a:ext>
            </a:extLst>
          </p:cNvPr>
          <p:cNvSpPr txBox="1"/>
          <p:nvPr/>
        </p:nvSpPr>
        <p:spPr>
          <a:xfrm>
            <a:off x="17602200" y="9715500"/>
            <a:ext cx="685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200" dirty="0">
                <a:latin typeface="Arial" panose="020B0604020202020204" pitchFamily="34" charset="0"/>
                <a:cs typeface="Arial" panose="020B0604020202020204" pitchFamily="34" charset="0"/>
              </a:rPr>
              <a:t>18</a:t>
            </a:r>
            <a:endParaRPr kumimoji="1" lang="ko-KR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15518065" y="0"/>
            <a:ext cx="2769935" cy="2769935"/>
          </a:xfrm>
          <a:custGeom>
            <a:avLst/>
            <a:gdLst/>
            <a:ahLst/>
            <a:cxnLst/>
            <a:rect l="l" t="t" r="r" b="b"/>
            <a:pathLst>
              <a:path w="2769935" h="2769935">
                <a:moveTo>
                  <a:pt x="0" y="2769935"/>
                </a:moveTo>
                <a:lnTo>
                  <a:pt x="2769935" y="2769935"/>
                </a:lnTo>
                <a:lnTo>
                  <a:pt x="2769935" y="0"/>
                </a:lnTo>
                <a:lnTo>
                  <a:pt x="0" y="0"/>
                </a:lnTo>
                <a:lnTo>
                  <a:pt x="0" y="276993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1348676" y="1828797"/>
            <a:ext cx="3628867" cy="1814434"/>
            <a:chOff x="0" y="0"/>
            <a:chExt cx="812800" cy="4064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C619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812800" cy="434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0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5257800" y="1828797"/>
            <a:ext cx="10002932" cy="1814434"/>
            <a:chOff x="0" y="0"/>
            <a:chExt cx="2240474" cy="4064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240474" cy="406400"/>
            </a:xfrm>
            <a:custGeom>
              <a:avLst/>
              <a:gdLst/>
              <a:ahLst/>
              <a:cxnLst/>
              <a:rect l="l" t="t" r="r" b="b"/>
              <a:pathLst>
                <a:path w="2240474" h="406400">
                  <a:moveTo>
                    <a:pt x="2037274" y="0"/>
                  </a:moveTo>
                  <a:cubicBezTo>
                    <a:pt x="2149498" y="0"/>
                    <a:pt x="2240474" y="90976"/>
                    <a:pt x="2240474" y="203200"/>
                  </a:cubicBezTo>
                  <a:cubicBezTo>
                    <a:pt x="2240474" y="315424"/>
                    <a:pt x="2149498" y="406400"/>
                    <a:pt x="2037274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C619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2240474" cy="434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00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792761" y="1931270"/>
            <a:ext cx="2740695" cy="16261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3999"/>
              </a:lnSpc>
            </a:pPr>
            <a:r>
              <a:rPr lang="ko-KR" altLang="en-US" sz="9999" b="1" dirty="0">
                <a:solidFill>
                  <a:srgbClr val="FCFCFC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목차</a:t>
            </a:r>
            <a:endParaRPr lang="en-US" sz="9999" b="1" dirty="0">
              <a:solidFill>
                <a:srgbClr val="FCFCFC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2057400" y="4000500"/>
            <a:ext cx="4015571" cy="9476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750"/>
              </a:lnSpc>
            </a:pPr>
            <a:r>
              <a:rPr lang="en-US" sz="3500" b="1" dirty="0" err="1">
                <a:solidFill>
                  <a:srgbClr val="1C1C1C"/>
                </a:solidFill>
                <a:latin typeface="+mn-ea"/>
              </a:rPr>
              <a:t>문제인식</a:t>
            </a:r>
            <a:endParaRPr lang="en-US" sz="3500" b="1" dirty="0">
              <a:solidFill>
                <a:srgbClr val="1C1C1C"/>
              </a:solidFill>
              <a:latin typeface="+mn-ea"/>
            </a:endParaRPr>
          </a:p>
        </p:txBody>
      </p:sp>
      <p:sp>
        <p:nvSpPr>
          <p:cNvPr id="12" name="Freeform 12"/>
          <p:cNvSpPr/>
          <p:nvPr/>
        </p:nvSpPr>
        <p:spPr>
          <a:xfrm>
            <a:off x="1454904" y="4529388"/>
            <a:ext cx="402724" cy="402724"/>
          </a:xfrm>
          <a:custGeom>
            <a:avLst/>
            <a:gdLst/>
            <a:ahLst/>
            <a:cxnLst/>
            <a:rect l="l" t="t" r="r" b="b"/>
            <a:pathLst>
              <a:path w="402724" h="402724">
                <a:moveTo>
                  <a:pt x="0" y="0"/>
                </a:moveTo>
                <a:lnTo>
                  <a:pt x="402724" y="0"/>
                </a:lnTo>
                <a:lnTo>
                  <a:pt x="402724" y="402724"/>
                </a:lnTo>
                <a:lnTo>
                  <a:pt x="0" y="4027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3" name="TextBox 13"/>
          <p:cNvSpPr txBox="1"/>
          <p:nvPr/>
        </p:nvSpPr>
        <p:spPr>
          <a:xfrm>
            <a:off x="2057400" y="5562600"/>
            <a:ext cx="4015571" cy="5129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55"/>
              </a:lnSpc>
            </a:pPr>
            <a:r>
              <a:rPr lang="en-US" sz="3500" b="1">
                <a:solidFill>
                  <a:srgbClr val="1C1C1C"/>
                </a:solidFill>
                <a:latin typeface="+mn-ea"/>
              </a:rPr>
              <a:t>시연 영상</a:t>
            </a:r>
          </a:p>
        </p:txBody>
      </p:sp>
      <p:sp>
        <p:nvSpPr>
          <p:cNvPr id="14" name="Freeform 14"/>
          <p:cNvSpPr/>
          <p:nvPr/>
        </p:nvSpPr>
        <p:spPr>
          <a:xfrm>
            <a:off x="1454904" y="5634288"/>
            <a:ext cx="402724" cy="402724"/>
          </a:xfrm>
          <a:custGeom>
            <a:avLst/>
            <a:gdLst/>
            <a:ahLst/>
            <a:cxnLst/>
            <a:rect l="l" t="t" r="r" b="b"/>
            <a:pathLst>
              <a:path w="402724" h="402724">
                <a:moveTo>
                  <a:pt x="0" y="0"/>
                </a:moveTo>
                <a:lnTo>
                  <a:pt x="402724" y="0"/>
                </a:lnTo>
                <a:lnTo>
                  <a:pt x="402724" y="402724"/>
                </a:lnTo>
                <a:lnTo>
                  <a:pt x="0" y="4027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5" name="TextBox 15"/>
          <p:cNvSpPr txBox="1"/>
          <p:nvPr/>
        </p:nvSpPr>
        <p:spPr>
          <a:xfrm>
            <a:off x="7223779" y="4000500"/>
            <a:ext cx="4015571" cy="9476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750"/>
              </a:lnSpc>
            </a:pPr>
            <a:r>
              <a:rPr lang="en-US" sz="3500" b="1">
                <a:solidFill>
                  <a:srgbClr val="1C1C1C"/>
                </a:solidFill>
                <a:latin typeface="+mn-ea"/>
              </a:rPr>
              <a:t>아이디어 도출</a:t>
            </a:r>
          </a:p>
        </p:txBody>
      </p:sp>
      <p:sp>
        <p:nvSpPr>
          <p:cNvPr id="16" name="Freeform 16"/>
          <p:cNvSpPr/>
          <p:nvPr/>
        </p:nvSpPr>
        <p:spPr>
          <a:xfrm>
            <a:off x="6621282" y="4529388"/>
            <a:ext cx="402724" cy="402724"/>
          </a:xfrm>
          <a:custGeom>
            <a:avLst/>
            <a:gdLst/>
            <a:ahLst/>
            <a:cxnLst/>
            <a:rect l="l" t="t" r="r" b="b"/>
            <a:pathLst>
              <a:path w="402724" h="402724">
                <a:moveTo>
                  <a:pt x="0" y="0"/>
                </a:moveTo>
                <a:lnTo>
                  <a:pt x="402724" y="0"/>
                </a:lnTo>
                <a:lnTo>
                  <a:pt x="402724" y="402724"/>
                </a:lnTo>
                <a:lnTo>
                  <a:pt x="0" y="4027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7" name="TextBox 17"/>
          <p:cNvSpPr txBox="1"/>
          <p:nvPr/>
        </p:nvSpPr>
        <p:spPr>
          <a:xfrm>
            <a:off x="7223779" y="5105400"/>
            <a:ext cx="4015571" cy="9476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750"/>
              </a:lnSpc>
            </a:pPr>
            <a:r>
              <a:rPr lang="en-US" sz="3500" b="1">
                <a:solidFill>
                  <a:srgbClr val="1C1C1C"/>
                </a:solidFill>
                <a:latin typeface="+mn-ea"/>
              </a:rPr>
              <a:t>시나리오</a:t>
            </a:r>
          </a:p>
        </p:txBody>
      </p:sp>
      <p:sp>
        <p:nvSpPr>
          <p:cNvPr id="18" name="Freeform 18"/>
          <p:cNvSpPr/>
          <p:nvPr/>
        </p:nvSpPr>
        <p:spPr>
          <a:xfrm>
            <a:off x="6621282" y="5634288"/>
            <a:ext cx="402724" cy="402724"/>
          </a:xfrm>
          <a:custGeom>
            <a:avLst/>
            <a:gdLst/>
            <a:ahLst/>
            <a:cxnLst/>
            <a:rect l="l" t="t" r="r" b="b"/>
            <a:pathLst>
              <a:path w="402724" h="402724">
                <a:moveTo>
                  <a:pt x="0" y="0"/>
                </a:moveTo>
                <a:lnTo>
                  <a:pt x="402724" y="0"/>
                </a:lnTo>
                <a:lnTo>
                  <a:pt x="402724" y="402724"/>
                </a:lnTo>
                <a:lnTo>
                  <a:pt x="0" y="4027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TextBox 19"/>
          <p:cNvSpPr txBox="1"/>
          <p:nvPr/>
        </p:nvSpPr>
        <p:spPr>
          <a:xfrm>
            <a:off x="12222249" y="4000500"/>
            <a:ext cx="4015571" cy="993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750"/>
              </a:lnSpc>
            </a:pPr>
            <a:r>
              <a:rPr lang="en-US" sz="3500" b="1">
                <a:solidFill>
                  <a:srgbClr val="1C1C1C"/>
                </a:solidFill>
                <a:latin typeface="Poppins Ultra-Bold"/>
              </a:rPr>
              <a:t>Voice Memo.</a:t>
            </a:r>
          </a:p>
        </p:txBody>
      </p:sp>
      <p:sp>
        <p:nvSpPr>
          <p:cNvPr id="20" name="Freeform 20"/>
          <p:cNvSpPr/>
          <p:nvPr/>
        </p:nvSpPr>
        <p:spPr>
          <a:xfrm>
            <a:off x="11619753" y="4529388"/>
            <a:ext cx="402724" cy="402724"/>
          </a:xfrm>
          <a:custGeom>
            <a:avLst/>
            <a:gdLst/>
            <a:ahLst/>
            <a:cxnLst/>
            <a:rect l="l" t="t" r="r" b="b"/>
            <a:pathLst>
              <a:path w="402724" h="402724">
                <a:moveTo>
                  <a:pt x="0" y="0"/>
                </a:moveTo>
                <a:lnTo>
                  <a:pt x="402724" y="0"/>
                </a:lnTo>
                <a:lnTo>
                  <a:pt x="402724" y="402724"/>
                </a:lnTo>
                <a:lnTo>
                  <a:pt x="0" y="4027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1" name="TextBox 21"/>
          <p:cNvSpPr txBox="1"/>
          <p:nvPr/>
        </p:nvSpPr>
        <p:spPr>
          <a:xfrm>
            <a:off x="12222249" y="5105400"/>
            <a:ext cx="4467099" cy="9476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750"/>
              </a:lnSpc>
            </a:pPr>
            <a:r>
              <a:rPr lang="en-US" sz="3500" b="1">
                <a:solidFill>
                  <a:srgbClr val="1C1C1C"/>
                </a:solidFill>
                <a:latin typeface="+mn-ea"/>
              </a:rPr>
              <a:t>소프트웨어 구조</a:t>
            </a:r>
          </a:p>
        </p:txBody>
      </p:sp>
      <p:sp>
        <p:nvSpPr>
          <p:cNvPr id="22" name="Freeform 22"/>
          <p:cNvSpPr/>
          <p:nvPr/>
        </p:nvSpPr>
        <p:spPr>
          <a:xfrm>
            <a:off x="11619753" y="5634288"/>
            <a:ext cx="402724" cy="402724"/>
          </a:xfrm>
          <a:custGeom>
            <a:avLst/>
            <a:gdLst/>
            <a:ahLst/>
            <a:cxnLst/>
            <a:rect l="l" t="t" r="r" b="b"/>
            <a:pathLst>
              <a:path w="402724" h="402724">
                <a:moveTo>
                  <a:pt x="0" y="0"/>
                </a:moveTo>
                <a:lnTo>
                  <a:pt x="402724" y="0"/>
                </a:lnTo>
                <a:lnTo>
                  <a:pt x="402724" y="402724"/>
                </a:lnTo>
                <a:lnTo>
                  <a:pt x="0" y="4027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3" name="TextBox 23"/>
          <p:cNvSpPr txBox="1"/>
          <p:nvPr/>
        </p:nvSpPr>
        <p:spPr>
          <a:xfrm>
            <a:off x="7166881" y="6223635"/>
            <a:ext cx="4015571" cy="9476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750"/>
              </a:lnSpc>
            </a:pPr>
            <a:r>
              <a:rPr lang="en-US" sz="3500" b="1">
                <a:solidFill>
                  <a:srgbClr val="1C1C1C"/>
                </a:solidFill>
                <a:latin typeface="+mn-ea"/>
              </a:rPr>
              <a:t>하드웨어 구조</a:t>
            </a:r>
          </a:p>
        </p:txBody>
      </p:sp>
      <p:sp>
        <p:nvSpPr>
          <p:cNvPr id="24" name="Freeform 24"/>
          <p:cNvSpPr/>
          <p:nvPr/>
        </p:nvSpPr>
        <p:spPr>
          <a:xfrm>
            <a:off x="1454904" y="6742362"/>
            <a:ext cx="402724" cy="402724"/>
          </a:xfrm>
          <a:custGeom>
            <a:avLst/>
            <a:gdLst/>
            <a:ahLst/>
            <a:cxnLst/>
            <a:rect l="l" t="t" r="r" b="b"/>
            <a:pathLst>
              <a:path w="402724" h="402724">
                <a:moveTo>
                  <a:pt x="0" y="0"/>
                </a:moveTo>
                <a:lnTo>
                  <a:pt x="402724" y="0"/>
                </a:lnTo>
                <a:lnTo>
                  <a:pt x="402724" y="402724"/>
                </a:lnTo>
                <a:lnTo>
                  <a:pt x="0" y="4027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5" name="TextBox 25"/>
          <p:cNvSpPr txBox="1"/>
          <p:nvPr/>
        </p:nvSpPr>
        <p:spPr>
          <a:xfrm>
            <a:off x="7119256" y="7799705"/>
            <a:ext cx="4015571" cy="5129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55"/>
              </a:lnSpc>
            </a:pPr>
            <a:r>
              <a:rPr lang="en-US" sz="3500" b="1">
                <a:solidFill>
                  <a:srgbClr val="1C1C1C"/>
                </a:solidFill>
                <a:latin typeface="+mn-ea"/>
              </a:rPr>
              <a:t>팀원 소개</a:t>
            </a:r>
          </a:p>
        </p:txBody>
      </p:sp>
      <p:sp>
        <p:nvSpPr>
          <p:cNvPr id="26" name="Freeform 26"/>
          <p:cNvSpPr/>
          <p:nvPr/>
        </p:nvSpPr>
        <p:spPr>
          <a:xfrm>
            <a:off x="1454904" y="7847262"/>
            <a:ext cx="402724" cy="402724"/>
          </a:xfrm>
          <a:custGeom>
            <a:avLst/>
            <a:gdLst/>
            <a:ahLst/>
            <a:cxnLst/>
            <a:rect l="l" t="t" r="r" b="b"/>
            <a:pathLst>
              <a:path w="402724" h="402724">
                <a:moveTo>
                  <a:pt x="0" y="0"/>
                </a:moveTo>
                <a:lnTo>
                  <a:pt x="402724" y="0"/>
                </a:lnTo>
                <a:lnTo>
                  <a:pt x="402724" y="402724"/>
                </a:lnTo>
                <a:lnTo>
                  <a:pt x="0" y="4027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7" name="TextBox 27"/>
          <p:cNvSpPr txBox="1"/>
          <p:nvPr/>
        </p:nvSpPr>
        <p:spPr>
          <a:xfrm>
            <a:off x="1940787" y="6223635"/>
            <a:ext cx="4015571" cy="9476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750"/>
              </a:lnSpc>
            </a:pPr>
            <a:r>
              <a:rPr lang="en-US" sz="3500" b="1">
                <a:solidFill>
                  <a:srgbClr val="1C1C1C"/>
                </a:solidFill>
                <a:latin typeface="+mn-ea"/>
              </a:rPr>
              <a:t>서버 구조</a:t>
            </a:r>
          </a:p>
        </p:txBody>
      </p:sp>
      <p:sp>
        <p:nvSpPr>
          <p:cNvPr id="28" name="Freeform 28"/>
          <p:cNvSpPr/>
          <p:nvPr/>
        </p:nvSpPr>
        <p:spPr>
          <a:xfrm>
            <a:off x="6621282" y="6742362"/>
            <a:ext cx="402724" cy="402724"/>
          </a:xfrm>
          <a:custGeom>
            <a:avLst/>
            <a:gdLst/>
            <a:ahLst/>
            <a:cxnLst/>
            <a:rect l="l" t="t" r="r" b="b"/>
            <a:pathLst>
              <a:path w="402724" h="402724">
                <a:moveTo>
                  <a:pt x="0" y="0"/>
                </a:moveTo>
                <a:lnTo>
                  <a:pt x="402724" y="0"/>
                </a:lnTo>
                <a:lnTo>
                  <a:pt x="402724" y="402724"/>
                </a:lnTo>
                <a:lnTo>
                  <a:pt x="0" y="4027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9" name="TextBox 29"/>
          <p:cNvSpPr txBox="1"/>
          <p:nvPr/>
        </p:nvSpPr>
        <p:spPr>
          <a:xfrm>
            <a:off x="1940787" y="7371080"/>
            <a:ext cx="4597336" cy="8938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250"/>
              </a:lnSpc>
            </a:pPr>
            <a:r>
              <a:rPr lang="en-US" sz="3300" b="1" dirty="0" err="1">
                <a:solidFill>
                  <a:srgbClr val="1C1C1C"/>
                </a:solidFill>
                <a:latin typeface="+mn-ea"/>
              </a:rPr>
              <a:t>개선</a:t>
            </a:r>
            <a:r>
              <a:rPr lang="en-US" sz="3300" b="1" dirty="0">
                <a:solidFill>
                  <a:srgbClr val="1C1C1C"/>
                </a:solidFill>
                <a:latin typeface="+mn-ea"/>
              </a:rPr>
              <a:t> </a:t>
            </a:r>
            <a:r>
              <a:rPr lang="en-US" sz="3300" b="1" dirty="0" err="1">
                <a:solidFill>
                  <a:srgbClr val="1C1C1C"/>
                </a:solidFill>
                <a:latin typeface="+mn-ea"/>
              </a:rPr>
              <a:t>방향</a:t>
            </a:r>
            <a:r>
              <a:rPr lang="en-US" sz="3300" b="1" dirty="0">
                <a:solidFill>
                  <a:srgbClr val="1C1C1C"/>
                </a:solidFill>
                <a:latin typeface="+mn-ea"/>
              </a:rPr>
              <a:t> </a:t>
            </a:r>
            <a:r>
              <a:rPr lang="en-US" sz="3300" b="1" dirty="0" err="1">
                <a:solidFill>
                  <a:srgbClr val="1C1C1C"/>
                </a:solidFill>
                <a:latin typeface="+mn-ea"/>
              </a:rPr>
              <a:t>및</a:t>
            </a:r>
            <a:r>
              <a:rPr lang="en-US" sz="3300" b="1" dirty="0">
                <a:solidFill>
                  <a:srgbClr val="1C1C1C"/>
                </a:solidFill>
                <a:latin typeface="+mn-ea"/>
              </a:rPr>
              <a:t> </a:t>
            </a:r>
            <a:r>
              <a:rPr lang="en-US" sz="3300" b="1" dirty="0" err="1">
                <a:solidFill>
                  <a:srgbClr val="1C1C1C"/>
                </a:solidFill>
                <a:latin typeface="+mn-ea"/>
              </a:rPr>
              <a:t>향후</a:t>
            </a:r>
            <a:r>
              <a:rPr lang="en-US" sz="3300" b="1" dirty="0">
                <a:solidFill>
                  <a:srgbClr val="1C1C1C"/>
                </a:solidFill>
                <a:latin typeface="+mn-ea"/>
              </a:rPr>
              <a:t> </a:t>
            </a:r>
            <a:r>
              <a:rPr lang="en-US" sz="3300" b="1" dirty="0" err="1">
                <a:solidFill>
                  <a:srgbClr val="1C1C1C"/>
                </a:solidFill>
                <a:latin typeface="+mn-ea"/>
              </a:rPr>
              <a:t>계획</a:t>
            </a:r>
            <a:endParaRPr lang="en-US" sz="3300" b="1" dirty="0">
              <a:solidFill>
                <a:srgbClr val="1C1C1C"/>
              </a:solidFill>
              <a:latin typeface="+mn-ea"/>
            </a:endParaRPr>
          </a:p>
        </p:txBody>
      </p:sp>
      <p:sp>
        <p:nvSpPr>
          <p:cNvPr id="30" name="Freeform 30"/>
          <p:cNvSpPr/>
          <p:nvPr/>
        </p:nvSpPr>
        <p:spPr>
          <a:xfrm>
            <a:off x="6621282" y="7847262"/>
            <a:ext cx="402724" cy="402724"/>
          </a:xfrm>
          <a:custGeom>
            <a:avLst/>
            <a:gdLst/>
            <a:ahLst/>
            <a:cxnLst/>
            <a:rect l="l" t="t" r="r" b="b"/>
            <a:pathLst>
              <a:path w="402724" h="402724">
                <a:moveTo>
                  <a:pt x="0" y="0"/>
                </a:moveTo>
                <a:lnTo>
                  <a:pt x="402724" y="0"/>
                </a:lnTo>
                <a:lnTo>
                  <a:pt x="402724" y="402724"/>
                </a:lnTo>
                <a:lnTo>
                  <a:pt x="0" y="4027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1" name="Freeform 31"/>
          <p:cNvSpPr/>
          <p:nvPr/>
        </p:nvSpPr>
        <p:spPr>
          <a:xfrm>
            <a:off x="11619753" y="6742362"/>
            <a:ext cx="402724" cy="402724"/>
          </a:xfrm>
          <a:custGeom>
            <a:avLst/>
            <a:gdLst/>
            <a:ahLst/>
            <a:cxnLst/>
            <a:rect l="l" t="t" r="r" b="b"/>
            <a:pathLst>
              <a:path w="402724" h="402724">
                <a:moveTo>
                  <a:pt x="0" y="0"/>
                </a:moveTo>
                <a:lnTo>
                  <a:pt x="402724" y="0"/>
                </a:lnTo>
                <a:lnTo>
                  <a:pt x="402724" y="402724"/>
                </a:lnTo>
                <a:lnTo>
                  <a:pt x="0" y="4027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2" name="TextBox 32"/>
          <p:cNvSpPr txBox="1"/>
          <p:nvPr/>
        </p:nvSpPr>
        <p:spPr>
          <a:xfrm>
            <a:off x="12222249" y="7318374"/>
            <a:ext cx="4015571" cy="993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750"/>
              </a:lnSpc>
            </a:pPr>
            <a:r>
              <a:rPr lang="en-US" sz="3500" b="1" dirty="0">
                <a:solidFill>
                  <a:srgbClr val="1C1C1C"/>
                </a:solidFill>
                <a:latin typeface="Poppins Ultra-Bold"/>
              </a:rPr>
              <a:t>Q &amp; A</a:t>
            </a:r>
          </a:p>
        </p:txBody>
      </p:sp>
      <p:sp>
        <p:nvSpPr>
          <p:cNvPr id="33" name="Freeform 33"/>
          <p:cNvSpPr/>
          <p:nvPr/>
        </p:nvSpPr>
        <p:spPr>
          <a:xfrm>
            <a:off x="11619753" y="7847262"/>
            <a:ext cx="402724" cy="402724"/>
          </a:xfrm>
          <a:custGeom>
            <a:avLst/>
            <a:gdLst/>
            <a:ahLst/>
            <a:cxnLst/>
            <a:rect l="l" t="t" r="r" b="b"/>
            <a:pathLst>
              <a:path w="402724" h="402724">
                <a:moveTo>
                  <a:pt x="0" y="0"/>
                </a:moveTo>
                <a:lnTo>
                  <a:pt x="402724" y="0"/>
                </a:lnTo>
                <a:lnTo>
                  <a:pt x="402724" y="402724"/>
                </a:lnTo>
                <a:lnTo>
                  <a:pt x="0" y="4027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4" name="TextBox 34"/>
          <p:cNvSpPr txBox="1"/>
          <p:nvPr/>
        </p:nvSpPr>
        <p:spPr>
          <a:xfrm>
            <a:off x="12222249" y="6211887"/>
            <a:ext cx="4015571" cy="9476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750"/>
              </a:lnSpc>
            </a:pPr>
            <a:r>
              <a:rPr lang="en-US" sz="3500" b="1" dirty="0" err="1">
                <a:solidFill>
                  <a:srgbClr val="1C1C1C"/>
                </a:solidFill>
                <a:latin typeface="+mn-ea"/>
              </a:rPr>
              <a:t>프로젝트</a:t>
            </a:r>
            <a:r>
              <a:rPr lang="en-US" sz="3500" b="1" dirty="0">
                <a:solidFill>
                  <a:srgbClr val="1C1C1C"/>
                </a:solidFill>
                <a:latin typeface="+mn-ea"/>
              </a:rPr>
              <a:t> </a:t>
            </a:r>
            <a:r>
              <a:rPr lang="en-US" sz="3500" b="1" dirty="0" err="1">
                <a:solidFill>
                  <a:srgbClr val="1C1C1C"/>
                </a:solidFill>
                <a:latin typeface="+mn-ea"/>
              </a:rPr>
              <a:t>결과</a:t>
            </a:r>
            <a:endParaRPr lang="en-US" sz="3500" b="1" dirty="0">
              <a:solidFill>
                <a:srgbClr val="1C1C1C"/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62EEFE-ACDB-8F4F-3A71-5BF893750981}"/>
              </a:ext>
            </a:extLst>
          </p:cNvPr>
          <p:cNvSpPr txBox="1"/>
          <p:nvPr/>
        </p:nvSpPr>
        <p:spPr>
          <a:xfrm>
            <a:off x="17830800" y="9715500"/>
            <a:ext cx="45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2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kumimoji="1" lang="ko-KR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15518065" y="0"/>
            <a:ext cx="2769935" cy="2769935"/>
          </a:xfrm>
          <a:custGeom>
            <a:avLst/>
            <a:gdLst/>
            <a:ahLst/>
            <a:cxnLst/>
            <a:rect l="l" t="t" r="r" b="b"/>
            <a:pathLst>
              <a:path w="2769935" h="2769935">
                <a:moveTo>
                  <a:pt x="0" y="2769935"/>
                </a:moveTo>
                <a:lnTo>
                  <a:pt x="2769935" y="2769935"/>
                </a:lnTo>
                <a:lnTo>
                  <a:pt x="2769935" y="0"/>
                </a:lnTo>
                <a:lnTo>
                  <a:pt x="0" y="0"/>
                </a:lnTo>
                <a:lnTo>
                  <a:pt x="0" y="276993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TextBox 6"/>
          <p:cNvSpPr txBox="1"/>
          <p:nvPr/>
        </p:nvSpPr>
        <p:spPr>
          <a:xfrm>
            <a:off x="977819" y="1901769"/>
            <a:ext cx="16499012" cy="8720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359"/>
              </a:lnSpc>
            </a:pPr>
            <a:r>
              <a:rPr lang="en-US" sz="3200" b="1" dirty="0">
                <a:solidFill>
                  <a:srgbClr val="1C1C1C"/>
                </a:solidFill>
                <a:latin typeface="+mn-ea"/>
              </a:rPr>
              <a:t>2023년 </a:t>
            </a:r>
            <a:r>
              <a:rPr lang="en-US" sz="3200" b="1" dirty="0" err="1">
                <a:solidFill>
                  <a:srgbClr val="1C1C1C"/>
                </a:solidFill>
                <a:latin typeface="+mn-ea"/>
              </a:rPr>
              <a:t>장애인</a:t>
            </a:r>
            <a:r>
              <a:rPr lang="en-US" sz="3200" b="1" dirty="0">
                <a:solidFill>
                  <a:srgbClr val="1C1C1C"/>
                </a:solidFill>
                <a:latin typeface="+mn-ea"/>
              </a:rPr>
              <a:t> </a:t>
            </a:r>
            <a:r>
              <a:rPr lang="en-US" sz="3200" b="1" dirty="0" err="1">
                <a:solidFill>
                  <a:srgbClr val="1C1C1C"/>
                </a:solidFill>
                <a:latin typeface="+mn-ea"/>
              </a:rPr>
              <a:t>실태조사에</a:t>
            </a:r>
            <a:r>
              <a:rPr lang="en-US" sz="3200" b="1" dirty="0">
                <a:solidFill>
                  <a:srgbClr val="1C1C1C"/>
                </a:solidFill>
                <a:latin typeface="+mn-ea"/>
              </a:rPr>
              <a:t> </a:t>
            </a:r>
            <a:r>
              <a:rPr lang="en-US" sz="3200" b="1" dirty="0" err="1">
                <a:solidFill>
                  <a:srgbClr val="1C1C1C"/>
                </a:solidFill>
                <a:latin typeface="+mn-ea"/>
              </a:rPr>
              <a:t>따르면</a:t>
            </a:r>
            <a:r>
              <a:rPr lang="en-US" sz="3200" b="1" dirty="0">
                <a:solidFill>
                  <a:srgbClr val="1C1C1C"/>
                </a:solidFill>
                <a:latin typeface="+mn-ea"/>
              </a:rPr>
              <a:t> </a:t>
            </a:r>
            <a:r>
              <a:rPr lang="en-US" sz="3200" b="1" dirty="0" err="1">
                <a:solidFill>
                  <a:srgbClr val="1C1C1C"/>
                </a:solidFill>
                <a:latin typeface="+mn-ea"/>
              </a:rPr>
              <a:t>등록장애인과</a:t>
            </a:r>
            <a:r>
              <a:rPr lang="en-US" sz="3200" b="1" dirty="0">
                <a:solidFill>
                  <a:srgbClr val="1C1C1C"/>
                </a:solidFill>
                <a:latin typeface="+mn-ea"/>
              </a:rPr>
              <a:t> </a:t>
            </a:r>
            <a:r>
              <a:rPr lang="en-US" sz="3200" b="1" dirty="0" err="1">
                <a:solidFill>
                  <a:srgbClr val="1C1C1C"/>
                </a:solidFill>
                <a:latin typeface="+mn-ea"/>
              </a:rPr>
              <a:t>장애인</a:t>
            </a:r>
            <a:r>
              <a:rPr lang="en-US" sz="3200" b="1" dirty="0">
                <a:solidFill>
                  <a:srgbClr val="1C1C1C"/>
                </a:solidFill>
                <a:latin typeface="+mn-ea"/>
              </a:rPr>
              <a:t> 1인 </a:t>
            </a:r>
            <a:r>
              <a:rPr lang="en-US" sz="3200" b="1" dirty="0" err="1">
                <a:solidFill>
                  <a:srgbClr val="1C1C1C"/>
                </a:solidFill>
                <a:latin typeface="+mn-ea"/>
              </a:rPr>
              <a:t>가구</a:t>
            </a:r>
            <a:r>
              <a:rPr lang="en-US" sz="3200" b="1" dirty="0">
                <a:solidFill>
                  <a:srgbClr val="1C1C1C"/>
                </a:solidFill>
                <a:latin typeface="+mn-ea"/>
              </a:rPr>
              <a:t> </a:t>
            </a:r>
            <a:r>
              <a:rPr lang="en-US" sz="3200" b="1" dirty="0" err="1">
                <a:solidFill>
                  <a:srgbClr val="1C1C1C"/>
                </a:solidFill>
                <a:latin typeface="+mn-ea"/>
              </a:rPr>
              <a:t>비율이</a:t>
            </a:r>
            <a:r>
              <a:rPr lang="en-US" sz="3200" b="1" dirty="0">
                <a:solidFill>
                  <a:srgbClr val="1C1C1C"/>
                </a:solidFill>
                <a:latin typeface="+mn-ea"/>
              </a:rPr>
              <a:t> </a:t>
            </a:r>
            <a:r>
              <a:rPr lang="en-US" sz="3200" b="1" dirty="0" err="1">
                <a:solidFill>
                  <a:srgbClr val="1C1C1C"/>
                </a:solidFill>
                <a:latin typeface="+mn-ea"/>
              </a:rPr>
              <a:t>증가하고</a:t>
            </a:r>
            <a:r>
              <a:rPr lang="en-US" sz="3200" b="1" dirty="0">
                <a:solidFill>
                  <a:srgbClr val="1C1C1C"/>
                </a:solidFill>
                <a:latin typeface="+mn-ea"/>
              </a:rPr>
              <a:t> </a:t>
            </a:r>
            <a:r>
              <a:rPr lang="en-US" sz="3200" b="1" dirty="0" err="1">
                <a:solidFill>
                  <a:srgbClr val="1C1C1C"/>
                </a:solidFill>
                <a:latin typeface="+mn-ea"/>
              </a:rPr>
              <a:t>있음</a:t>
            </a:r>
            <a:r>
              <a:rPr lang="en-US" sz="3200" b="1" dirty="0">
                <a:solidFill>
                  <a:srgbClr val="1C1C1C"/>
                </a:solidFill>
                <a:latin typeface="+mn-ea"/>
              </a:rPr>
              <a:t> </a:t>
            </a:r>
          </a:p>
          <a:p>
            <a:pPr algn="just">
              <a:lnSpc>
                <a:spcPts val="3359"/>
              </a:lnSpc>
            </a:pPr>
            <a:r>
              <a:rPr lang="en-US" sz="3200" b="1" dirty="0">
                <a:solidFill>
                  <a:srgbClr val="1C1C1C"/>
                </a:solidFill>
                <a:latin typeface="+mn-ea"/>
              </a:rPr>
              <a:t>-&gt; </a:t>
            </a:r>
            <a:r>
              <a:rPr lang="en-US" sz="3200" b="1" dirty="0" err="1">
                <a:solidFill>
                  <a:srgbClr val="1C1C1C"/>
                </a:solidFill>
                <a:latin typeface="+mn-ea"/>
              </a:rPr>
              <a:t>혼자</a:t>
            </a:r>
            <a:r>
              <a:rPr lang="en-US" sz="3200" b="1" dirty="0">
                <a:solidFill>
                  <a:srgbClr val="1C1C1C"/>
                </a:solidFill>
                <a:latin typeface="+mn-ea"/>
              </a:rPr>
              <a:t> </a:t>
            </a:r>
            <a:r>
              <a:rPr lang="en-US" sz="3200" b="1" dirty="0" err="1">
                <a:solidFill>
                  <a:srgbClr val="1C1C1C"/>
                </a:solidFill>
                <a:latin typeface="+mn-ea"/>
              </a:rPr>
              <a:t>생활하는</a:t>
            </a:r>
            <a:r>
              <a:rPr lang="en-US" sz="3200" b="1" dirty="0">
                <a:solidFill>
                  <a:srgbClr val="1C1C1C"/>
                </a:solidFill>
                <a:latin typeface="+mn-ea"/>
              </a:rPr>
              <a:t> </a:t>
            </a:r>
            <a:r>
              <a:rPr lang="en-US" sz="3200" b="1" dirty="0" err="1">
                <a:solidFill>
                  <a:srgbClr val="1C1C1C"/>
                </a:solidFill>
                <a:latin typeface="+mn-ea"/>
              </a:rPr>
              <a:t>것에</a:t>
            </a:r>
            <a:r>
              <a:rPr lang="en-US" sz="3200" b="1" dirty="0">
                <a:solidFill>
                  <a:srgbClr val="1C1C1C"/>
                </a:solidFill>
                <a:latin typeface="+mn-ea"/>
              </a:rPr>
              <a:t> </a:t>
            </a:r>
            <a:r>
              <a:rPr lang="en-US" sz="3200" b="1" dirty="0" err="1">
                <a:solidFill>
                  <a:srgbClr val="1C1C1C"/>
                </a:solidFill>
                <a:latin typeface="+mn-ea"/>
              </a:rPr>
              <a:t>대한</a:t>
            </a:r>
            <a:r>
              <a:rPr lang="en-US" sz="3200" b="1" dirty="0">
                <a:solidFill>
                  <a:srgbClr val="1C1C1C"/>
                </a:solidFill>
                <a:latin typeface="+mn-ea"/>
              </a:rPr>
              <a:t> </a:t>
            </a:r>
            <a:r>
              <a:rPr lang="en-US" sz="3200" b="1" dirty="0" err="1">
                <a:solidFill>
                  <a:srgbClr val="1C1C1C"/>
                </a:solidFill>
                <a:latin typeface="+mn-ea"/>
              </a:rPr>
              <a:t>불편함이</a:t>
            </a:r>
            <a:r>
              <a:rPr lang="en-US" sz="3200" b="1" dirty="0">
                <a:solidFill>
                  <a:srgbClr val="1C1C1C"/>
                </a:solidFill>
                <a:latin typeface="+mn-ea"/>
              </a:rPr>
              <a:t> </a:t>
            </a:r>
            <a:r>
              <a:rPr lang="en-US" sz="3200" b="1" dirty="0" err="1">
                <a:solidFill>
                  <a:srgbClr val="1C1C1C"/>
                </a:solidFill>
                <a:latin typeface="+mn-ea"/>
              </a:rPr>
              <a:t>있지</a:t>
            </a:r>
            <a:r>
              <a:rPr lang="en-US" sz="3200" b="1" dirty="0">
                <a:solidFill>
                  <a:srgbClr val="1C1C1C"/>
                </a:solidFill>
                <a:latin typeface="+mn-ea"/>
              </a:rPr>
              <a:t> </a:t>
            </a:r>
            <a:r>
              <a:rPr lang="en-US" sz="3200" b="1" dirty="0" err="1">
                <a:solidFill>
                  <a:srgbClr val="1C1C1C"/>
                </a:solidFill>
                <a:latin typeface="+mn-ea"/>
              </a:rPr>
              <a:t>않을까</a:t>
            </a:r>
            <a:r>
              <a:rPr lang="en-US" altLang="ko-KR" sz="3200" b="1" dirty="0">
                <a:solidFill>
                  <a:srgbClr val="1C1C1C"/>
                </a:solidFill>
                <a:latin typeface="+mn-ea"/>
              </a:rPr>
              <a:t>?</a:t>
            </a:r>
            <a:endParaRPr lang="en-US" sz="3200" b="1" dirty="0">
              <a:solidFill>
                <a:srgbClr val="1C1C1C"/>
              </a:solidFill>
              <a:latin typeface="+mn-ea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3405526" y="8371438"/>
            <a:ext cx="4936282" cy="282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2400" b="1" dirty="0" err="1">
                <a:solidFill>
                  <a:srgbClr val="000000"/>
                </a:solidFill>
                <a:latin typeface="+mj-ea"/>
                <a:ea typeface="+mj-ea"/>
              </a:rPr>
              <a:t>년도에</a:t>
            </a:r>
            <a:r>
              <a:rPr lang="en-US" sz="2400" b="1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+mj-ea"/>
                <a:ea typeface="+mj-ea"/>
              </a:rPr>
              <a:t>따른</a:t>
            </a:r>
            <a:r>
              <a:rPr lang="en-US" sz="2400" b="1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+mj-ea"/>
                <a:ea typeface="+mj-ea"/>
              </a:rPr>
              <a:t>등록장애인</a:t>
            </a:r>
            <a:r>
              <a:rPr lang="en-US" sz="2400" b="1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+mj-ea"/>
                <a:ea typeface="+mj-ea"/>
              </a:rPr>
              <a:t>그래프</a:t>
            </a:r>
            <a:r>
              <a:rPr lang="en-US" sz="2400" b="1" dirty="0">
                <a:solidFill>
                  <a:srgbClr val="000000"/>
                </a:solidFill>
                <a:latin typeface="+mj-ea"/>
                <a:ea typeface="+mj-ea"/>
              </a:rPr>
              <a:t>(</a:t>
            </a:r>
            <a:r>
              <a:rPr lang="en-US" sz="2400" b="1" dirty="0" err="1">
                <a:solidFill>
                  <a:srgbClr val="000000"/>
                </a:solidFill>
                <a:latin typeface="+mj-ea"/>
                <a:ea typeface="+mj-ea"/>
              </a:rPr>
              <a:t>명</a:t>
            </a:r>
            <a:r>
              <a:rPr lang="en-US" sz="2400" b="1" dirty="0">
                <a:solidFill>
                  <a:srgbClr val="000000"/>
                </a:solidFill>
                <a:latin typeface="+mj-ea"/>
                <a:ea typeface="+mj-ea"/>
              </a:rPr>
              <a:t>)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112525" y="9029700"/>
            <a:ext cx="8229600" cy="2618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040"/>
              </a:lnSpc>
              <a:spcBef>
                <a:spcPct val="0"/>
              </a:spcBef>
            </a:pPr>
            <a:r>
              <a:rPr lang="en-US" sz="2400" b="1" dirty="0" err="1">
                <a:solidFill>
                  <a:srgbClr val="000000"/>
                </a:solidFill>
                <a:latin typeface="+mn-ea"/>
              </a:rPr>
              <a:t>자료</a:t>
            </a:r>
            <a:r>
              <a:rPr lang="en-US" sz="2400" b="1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+mn-ea"/>
              </a:rPr>
              <a:t>출처</a:t>
            </a:r>
            <a:r>
              <a:rPr lang="en-US" sz="2400" b="1" dirty="0">
                <a:solidFill>
                  <a:srgbClr val="000000"/>
                </a:solidFill>
                <a:latin typeface="+mn-ea"/>
              </a:rPr>
              <a:t>: </a:t>
            </a:r>
            <a:r>
              <a:rPr lang="en-US" sz="2400" b="1" dirty="0" err="1">
                <a:solidFill>
                  <a:srgbClr val="000000"/>
                </a:solidFill>
                <a:latin typeface="+mn-ea"/>
              </a:rPr>
              <a:t>한국보건사회연구원</a:t>
            </a:r>
            <a:r>
              <a:rPr lang="en-US" sz="2400" b="1" dirty="0">
                <a:solidFill>
                  <a:srgbClr val="000000"/>
                </a:solidFill>
                <a:latin typeface="+mn-ea"/>
              </a:rPr>
              <a:t> - 2023년 </a:t>
            </a:r>
            <a:r>
              <a:rPr lang="en-US" sz="2400" b="1" dirty="0" err="1">
                <a:solidFill>
                  <a:srgbClr val="000000"/>
                </a:solidFill>
                <a:latin typeface="+mn-ea"/>
              </a:rPr>
              <a:t>장애인</a:t>
            </a:r>
            <a:r>
              <a:rPr lang="en-US" sz="2400" b="1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+mn-ea"/>
              </a:rPr>
              <a:t>실태조사</a:t>
            </a:r>
            <a:endParaRPr lang="en-US" sz="2400" b="1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0597052" y="8385231"/>
            <a:ext cx="5453855" cy="2821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2400" b="1" dirty="0" err="1">
                <a:solidFill>
                  <a:srgbClr val="000000"/>
                </a:solidFill>
                <a:latin typeface="+mn-ea"/>
              </a:rPr>
              <a:t>년도에</a:t>
            </a:r>
            <a:r>
              <a:rPr lang="en-US" sz="2400" b="1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+mn-ea"/>
              </a:rPr>
              <a:t>따른</a:t>
            </a:r>
            <a:r>
              <a:rPr lang="en-US" sz="2400" b="1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+mn-ea"/>
              </a:rPr>
              <a:t>장애인</a:t>
            </a:r>
            <a:r>
              <a:rPr lang="en-US" sz="2400" b="1" dirty="0">
                <a:solidFill>
                  <a:srgbClr val="000000"/>
                </a:solidFill>
                <a:latin typeface="+mn-ea"/>
              </a:rPr>
              <a:t> 1인 </a:t>
            </a:r>
            <a:r>
              <a:rPr lang="en-US" sz="2400" b="1" dirty="0" err="1">
                <a:solidFill>
                  <a:srgbClr val="000000"/>
                </a:solidFill>
                <a:latin typeface="+mn-ea"/>
              </a:rPr>
              <a:t>가구</a:t>
            </a:r>
            <a:r>
              <a:rPr lang="en-US" sz="2400" b="1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+mn-ea"/>
              </a:rPr>
              <a:t>그래프</a:t>
            </a:r>
            <a:r>
              <a:rPr lang="en-US" sz="2400" b="1" dirty="0">
                <a:solidFill>
                  <a:srgbClr val="000000"/>
                </a:solidFill>
                <a:latin typeface="+mn-ea"/>
              </a:rPr>
              <a:t>(%)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77819" y="504825"/>
            <a:ext cx="7363989" cy="92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1" dirty="0" err="1">
                <a:solidFill>
                  <a:srgbClr val="000000"/>
                </a:solidFill>
                <a:latin typeface="+mj-ea"/>
                <a:ea typeface="+mj-ea"/>
              </a:rPr>
              <a:t>문제인식</a:t>
            </a:r>
            <a:endParaRPr lang="en-US" sz="6000" b="1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12" name="AutoShape 11">
            <a:extLst>
              <a:ext uri="{FF2B5EF4-FFF2-40B4-BE49-F238E27FC236}">
                <a16:creationId xmlns:a16="http://schemas.microsoft.com/office/drawing/2014/main" id="{ECCEB3FD-8881-D602-C517-2D4D79A8E8CE}"/>
              </a:ext>
            </a:extLst>
          </p:cNvPr>
          <p:cNvSpPr/>
          <p:nvPr/>
        </p:nvSpPr>
        <p:spPr>
          <a:xfrm>
            <a:off x="0" y="1562100"/>
            <a:ext cx="18288000" cy="0"/>
          </a:xfrm>
          <a:prstGeom prst="line">
            <a:avLst/>
          </a:prstGeom>
          <a:ln w="38100" cap="flat">
            <a:solidFill>
              <a:srgbClr val="FFC61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10" name="그림 9" descr="텍스트, 스크린샷, 라인, 그래프이(가) 표시된 사진&#10;&#10;자동 생성된 설명">
            <a:extLst>
              <a:ext uri="{FF2B5EF4-FFF2-40B4-BE49-F238E27FC236}">
                <a16:creationId xmlns:a16="http://schemas.microsoft.com/office/drawing/2014/main" id="{296083F6-90A4-01B8-45D1-305C7D6200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808" y="2844412"/>
            <a:ext cx="9354112" cy="5597482"/>
          </a:xfrm>
          <a:prstGeom prst="rect">
            <a:avLst/>
          </a:prstGeom>
        </p:spPr>
      </p:pic>
      <p:pic>
        <p:nvPicPr>
          <p:cNvPr id="16" name="그림 15" descr="텍스트, 스크린샷, 라인, 그래프이(가) 표시된 사진&#10;&#10;자동 생성된 설명">
            <a:extLst>
              <a:ext uri="{FF2B5EF4-FFF2-40B4-BE49-F238E27FC236}">
                <a16:creationId xmlns:a16="http://schemas.microsoft.com/office/drawing/2014/main" id="{3DE1A083-E848-3F9D-E55C-5BF5DB07FFE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8800" y="2857112"/>
            <a:ext cx="7750360" cy="559748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21CF14B-D9EE-4E34-9EF4-2116CCE54957}"/>
              </a:ext>
            </a:extLst>
          </p:cNvPr>
          <p:cNvSpPr txBox="1"/>
          <p:nvPr/>
        </p:nvSpPr>
        <p:spPr>
          <a:xfrm>
            <a:off x="17830800" y="9727625"/>
            <a:ext cx="45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2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kumimoji="1" lang="ko-KR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15518065" y="0"/>
            <a:ext cx="2769935" cy="2769935"/>
          </a:xfrm>
          <a:custGeom>
            <a:avLst/>
            <a:gdLst/>
            <a:ahLst/>
            <a:cxnLst/>
            <a:rect l="l" t="t" r="r" b="b"/>
            <a:pathLst>
              <a:path w="2769935" h="2769935">
                <a:moveTo>
                  <a:pt x="0" y="2769935"/>
                </a:moveTo>
                <a:lnTo>
                  <a:pt x="2769935" y="2769935"/>
                </a:lnTo>
                <a:lnTo>
                  <a:pt x="2769935" y="0"/>
                </a:lnTo>
                <a:lnTo>
                  <a:pt x="0" y="0"/>
                </a:lnTo>
                <a:lnTo>
                  <a:pt x="0" y="276993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981567" y="3130230"/>
            <a:ext cx="9938020" cy="5258869"/>
          </a:xfrm>
          <a:custGeom>
            <a:avLst/>
            <a:gdLst/>
            <a:ahLst/>
            <a:cxnLst/>
            <a:rect l="l" t="t" r="r" b="b"/>
            <a:pathLst>
              <a:path w="9938020" h="5258869">
                <a:moveTo>
                  <a:pt x="0" y="0"/>
                </a:moveTo>
                <a:lnTo>
                  <a:pt x="9938020" y="0"/>
                </a:lnTo>
                <a:lnTo>
                  <a:pt x="9938020" y="5258868"/>
                </a:lnTo>
                <a:lnTo>
                  <a:pt x="0" y="525886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Freeform 4"/>
          <p:cNvSpPr/>
          <p:nvPr/>
        </p:nvSpPr>
        <p:spPr>
          <a:xfrm>
            <a:off x="14619126" y="6928671"/>
            <a:ext cx="3670321" cy="3418863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AutoShape 5"/>
          <p:cNvSpPr/>
          <p:nvPr/>
        </p:nvSpPr>
        <p:spPr>
          <a:xfrm>
            <a:off x="11173349" y="4792176"/>
            <a:ext cx="6462202" cy="0"/>
          </a:xfrm>
          <a:prstGeom prst="line">
            <a:avLst/>
          </a:prstGeom>
          <a:ln w="38100" cap="flat">
            <a:solidFill>
              <a:srgbClr val="FFC61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6" name="AutoShape 6"/>
          <p:cNvSpPr/>
          <p:nvPr/>
        </p:nvSpPr>
        <p:spPr>
          <a:xfrm>
            <a:off x="11173350" y="5644183"/>
            <a:ext cx="6462202" cy="0"/>
          </a:xfrm>
          <a:prstGeom prst="line">
            <a:avLst/>
          </a:prstGeom>
          <a:ln w="38100" cap="flat">
            <a:solidFill>
              <a:srgbClr val="FFC61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7" name="TextBox 7"/>
          <p:cNvSpPr txBox="1"/>
          <p:nvPr/>
        </p:nvSpPr>
        <p:spPr>
          <a:xfrm>
            <a:off x="977819" y="504825"/>
            <a:ext cx="7363989" cy="92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1" dirty="0" err="1">
                <a:solidFill>
                  <a:srgbClr val="000000"/>
                </a:solidFill>
                <a:latin typeface="+mj-ea"/>
                <a:ea typeface="+mj-ea"/>
              </a:rPr>
              <a:t>문제인식</a:t>
            </a:r>
            <a:endParaRPr lang="en-US" sz="6000" b="1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977819" y="1897901"/>
            <a:ext cx="13042981" cy="8720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just">
              <a:lnSpc>
                <a:spcPts val="3359"/>
              </a:lnSpc>
              <a:buFont typeface="Arial" panose="020B0604020202020204" pitchFamily="34" charset="0"/>
              <a:buChar char="•"/>
            </a:pPr>
            <a:r>
              <a:rPr lang="en-US" sz="3200" b="1" dirty="0" err="1">
                <a:solidFill>
                  <a:srgbClr val="1C1C1C"/>
                </a:solidFill>
                <a:latin typeface="+mj-ea"/>
                <a:ea typeface="+mj-ea"/>
              </a:rPr>
              <a:t>시각장애인</a:t>
            </a:r>
            <a:r>
              <a:rPr lang="en-US" sz="3200" b="1" dirty="0">
                <a:solidFill>
                  <a:srgbClr val="1C1C1C"/>
                </a:solidFill>
                <a:latin typeface="+mj-ea"/>
                <a:ea typeface="+mj-ea"/>
              </a:rPr>
              <a:t> </a:t>
            </a:r>
            <a:r>
              <a:rPr lang="en-US" sz="3200" b="1" dirty="0" err="1">
                <a:solidFill>
                  <a:srgbClr val="1C1C1C"/>
                </a:solidFill>
                <a:latin typeface="+mj-ea"/>
                <a:ea typeface="+mj-ea"/>
              </a:rPr>
              <a:t>이승진씨의</a:t>
            </a:r>
            <a:r>
              <a:rPr lang="en-US" sz="3200" b="1" dirty="0">
                <a:solidFill>
                  <a:srgbClr val="1C1C1C"/>
                </a:solidFill>
                <a:latin typeface="+mj-ea"/>
                <a:ea typeface="+mj-ea"/>
              </a:rPr>
              <a:t> </a:t>
            </a:r>
            <a:r>
              <a:rPr lang="en-US" sz="3200" b="1" dirty="0" err="1">
                <a:solidFill>
                  <a:srgbClr val="1C1C1C"/>
                </a:solidFill>
                <a:latin typeface="+mj-ea"/>
                <a:ea typeface="+mj-ea"/>
              </a:rPr>
              <a:t>인터뷰</a:t>
            </a:r>
            <a:r>
              <a:rPr lang="en-US" sz="3200" b="1" dirty="0">
                <a:solidFill>
                  <a:srgbClr val="1C1C1C"/>
                </a:solidFill>
                <a:latin typeface="+mj-ea"/>
                <a:ea typeface="+mj-ea"/>
              </a:rPr>
              <a:t> </a:t>
            </a:r>
            <a:r>
              <a:rPr lang="en-US" sz="3200" b="1" dirty="0" err="1">
                <a:solidFill>
                  <a:srgbClr val="1C1C1C"/>
                </a:solidFill>
                <a:latin typeface="+mj-ea"/>
                <a:ea typeface="+mj-ea"/>
              </a:rPr>
              <a:t>영상을</a:t>
            </a:r>
            <a:r>
              <a:rPr lang="en-US" sz="3200" b="1" dirty="0">
                <a:solidFill>
                  <a:srgbClr val="1C1C1C"/>
                </a:solidFill>
                <a:latin typeface="+mj-ea"/>
                <a:ea typeface="+mj-ea"/>
              </a:rPr>
              <a:t> </a:t>
            </a:r>
            <a:r>
              <a:rPr lang="en-US" sz="3200" b="1" dirty="0" err="1">
                <a:solidFill>
                  <a:srgbClr val="1C1C1C"/>
                </a:solidFill>
                <a:latin typeface="+mj-ea"/>
                <a:ea typeface="+mj-ea"/>
              </a:rPr>
              <a:t>보고</a:t>
            </a:r>
            <a:r>
              <a:rPr lang="en-US" sz="3200" b="1" dirty="0">
                <a:solidFill>
                  <a:srgbClr val="1C1C1C"/>
                </a:solidFill>
                <a:latin typeface="+mj-ea"/>
                <a:ea typeface="+mj-ea"/>
              </a:rPr>
              <a:t> </a:t>
            </a:r>
            <a:r>
              <a:rPr lang="en-US" sz="3200" b="1" dirty="0" err="1">
                <a:solidFill>
                  <a:srgbClr val="1C1C1C"/>
                </a:solidFill>
                <a:latin typeface="+mj-ea"/>
                <a:ea typeface="+mj-ea"/>
              </a:rPr>
              <a:t>홀로</a:t>
            </a:r>
            <a:r>
              <a:rPr lang="en-US" sz="3200" b="1" dirty="0">
                <a:solidFill>
                  <a:srgbClr val="1C1C1C"/>
                </a:solidFill>
                <a:latin typeface="+mj-ea"/>
                <a:ea typeface="+mj-ea"/>
              </a:rPr>
              <a:t> </a:t>
            </a:r>
            <a:r>
              <a:rPr lang="en-US" sz="3200" b="1" dirty="0" err="1">
                <a:solidFill>
                  <a:srgbClr val="1C1C1C"/>
                </a:solidFill>
                <a:latin typeface="+mj-ea"/>
                <a:ea typeface="+mj-ea"/>
              </a:rPr>
              <a:t>생활하는</a:t>
            </a:r>
            <a:r>
              <a:rPr lang="en-US" sz="3200" b="1" dirty="0">
                <a:solidFill>
                  <a:srgbClr val="1C1C1C"/>
                </a:solidFill>
                <a:latin typeface="+mj-ea"/>
                <a:ea typeface="+mj-ea"/>
              </a:rPr>
              <a:t> </a:t>
            </a:r>
          </a:p>
          <a:p>
            <a:pPr marL="457200" indent="-457200" algn="just">
              <a:lnSpc>
                <a:spcPts val="3359"/>
              </a:lnSpc>
              <a:buFont typeface="Arial" panose="020B0604020202020204" pitchFamily="34" charset="0"/>
              <a:buChar char="•"/>
            </a:pPr>
            <a:r>
              <a:rPr lang="en-US" sz="3200" b="1" dirty="0" err="1">
                <a:solidFill>
                  <a:srgbClr val="1C1C1C"/>
                </a:solidFill>
                <a:latin typeface="+mj-ea"/>
                <a:ea typeface="+mj-ea"/>
              </a:rPr>
              <a:t>시각장애인의</a:t>
            </a:r>
            <a:r>
              <a:rPr lang="en-US" sz="3200" b="1" dirty="0">
                <a:solidFill>
                  <a:srgbClr val="1C1C1C"/>
                </a:solidFill>
                <a:latin typeface="+mj-ea"/>
                <a:ea typeface="+mj-ea"/>
              </a:rPr>
              <a:t> </a:t>
            </a:r>
            <a:r>
              <a:rPr lang="en-US" sz="3200" b="1" dirty="0" err="1">
                <a:solidFill>
                  <a:srgbClr val="1C1C1C"/>
                </a:solidFill>
                <a:latin typeface="+mj-ea"/>
                <a:ea typeface="+mj-ea"/>
              </a:rPr>
              <a:t>불편함을</a:t>
            </a:r>
            <a:r>
              <a:rPr lang="en-US" sz="3200" b="1" dirty="0">
                <a:solidFill>
                  <a:srgbClr val="1C1C1C"/>
                </a:solidFill>
                <a:latin typeface="+mj-ea"/>
                <a:ea typeface="+mj-ea"/>
              </a:rPr>
              <a:t> </a:t>
            </a:r>
            <a:r>
              <a:rPr lang="en-US" sz="3200" b="1" dirty="0" err="1">
                <a:solidFill>
                  <a:srgbClr val="1C1C1C"/>
                </a:solidFill>
                <a:latin typeface="+mj-ea"/>
                <a:ea typeface="+mj-ea"/>
              </a:rPr>
              <a:t>간접적으로</a:t>
            </a:r>
            <a:r>
              <a:rPr lang="en-US" sz="3200" b="1" dirty="0">
                <a:solidFill>
                  <a:srgbClr val="1C1C1C"/>
                </a:solidFill>
                <a:latin typeface="+mj-ea"/>
                <a:ea typeface="+mj-ea"/>
              </a:rPr>
              <a:t> </a:t>
            </a:r>
            <a:r>
              <a:rPr lang="en-US" sz="3200" b="1" dirty="0" err="1">
                <a:solidFill>
                  <a:srgbClr val="1C1C1C"/>
                </a:solidFill>
                <a:latin typeface="+mj-ea"/>
                <a:ea typeface="+mj-ea"/>
              </a:rPr>
              <a:t>알</a:t>
            </a:r>
            <a:r>
              <a:rPr lang="en-US" sz="3200" b="1" dirty="0">
                <a:solidFill>
                  <a:srgbClr val="1C1C1C"/>
                </a:solidFill>
                <a:latin typeface="+mj-ea"/>
                <a:ea typeface="+mj-ea"/>
              </a:rPr>
              <a:t> </a:t>
            </a:r>
            <a:r>
              <a:rPr lang="en-US" sz="3200" b="1" dirty="0" err="1">
                <a:solidFill>
                  <a:srgbClr val="1C1C1C"/>
                </a:solidFill>
                <a:latin typeface="+mj-ea"/>
                <a:ea typeface="+mj-ea"/>
              </a:rPr>
              <a:t>수</a:t>
            </a:r>
            <a:r>
              <a:rPr lang="en-US" sz="3200" b="1" dirty="0">
                <a:solidFill>
                  <a:srgbClr val="1C1C1C"/>
                </a:solidFill>
                <a:latin typeface="+mj-ea"/>
                <a:ea typeface="+mj-ea"/>
              </a:rPr>
              <a:t> </a:t>
            </a:r>
            <a:r>
              <a:rPr lang="en-US" sz="3200" b="1" dirty="0" err="1">
                <a:solidFill>
                  <a:srgbClr val="1C1C1C"/>
                </a:solidFill>
                <a:latin typeface="+mj-ea"/>
                <a:ea typeface="+mj-ea"/>
              </a:rPr>
              <a:t>있었음</a:t>
            </a:r>
            <a:endParaRPr lang="en-US" sz="3200" b="1" dirty="0">
              <a:solidFill>
                <a:srgbClr val="1C1C1C"/>
              </a:solidFill>
              <a:latin typeface="+mj-ea"/>
              <a:ea typeface="+mj-ea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81567" y="8527734"/>
            <a:ext cx="2476500" cy="2925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sz="1800" b="1" dirty="0" err="1">
                <a:solidFill>
                  <a:srgbClr val="1C1C1C"/>
                </a:solidFill>
                <a:latin typeface="+mn-ea"/>
              </a:rPr>
              <a:t>자료</a:t>
            </a:r>
            <a:r>
              <a:rPr lang="en-US" sz="1800" b="1" dirty="0">
                <a:solidFill>
                  <a:srgbClr val="1C1C1C"/>
                </a:solidFill>
                <a:latin typeface="+mn-ea"/>
              </a:rPr>
              <a:t> </a:t>
            </a:r>
            <a:r>
              <a:rPr lang="en-US" sz="1800" b="1" dirty="0" err="1">
                <a:solidFill>
                  <a:srgbClr val="1C1C1C"/>
                </a:solidFill>
                <a:latin typeface="+mn-ea"/>
              </a:rPr>
              <a:t>출처</a:t>
            </a:r>
            <a:r>
              <a:rPr lang="en-US" sz="1800" b="1" dirty="0">
                <a:solidFill>
                  <a:srgbClr val="1C1C1C"/>
                </a:solidFill>
                <a:latin typeface="+mn-ea"/>
              </a:rPr>
              <a:t>: </a:t>
            </a:r>
            <a:r>
              <a:rPr lang="en-US" sz="1800" b="1" dirty="0" err="1">
                <a:solidFill>
                  <a:srgbClr val="1C1C1C"/>
                </a:solidFill>
                <a:latin typeface="+mn-ea"/>
              </a:rPr>
              <a:t>러셀TV</a:t>
            </a:r>
            <a:endParaRPr lang="en-US" sz="1800" b="1" dirty="0">
              <a:solidFill>
                <a:srgbClr val="1C1C1C"/>
              </a:solidFill>
              <a:latin typeface="+mn-ea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1201400" y="4235855"/>
            <a:ext cx="6462203" cy="3484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879"/>
              </a:lnSpc>
            </a:pPr>
            <a:r>
              <a:rPr lang="en-US" sz="2400" b="1" dirty="0" err="1">
                <a:solidFill>
                  <a:srgbClr val="1C1C1C"/>
                </a:solidFill>
                <a:latin typeface="+mn-ea"/>
              </a:rPr>
              <a:t>점자스티커를</a:t>
            </a:r>
            <a:r>
              <a:rPr lang="en-US" sz="2400" b="1" dirty="0">
                <a:solidFill>
                  <a:srgbClr val="1C1C1C"/>
                </a:solidFill>
                <a:latin typeface="+mn-ea"/>
              </a:rPr>
              <a:t> </a:t>
            </a:r>
            <a:r>
              <a:rPr lang="en-US" sz="2400" b="1" dirty="0" err="1">
                <a:solidFill>
                  <a:srgbClr val="1C1C1C"/>
                </a:solidFill>
                <a:latin typeface="+mn-ea"/>
              </a:rPr>
              <a:t>붙여서</a:t>
            </a:r>
            <a:r>
              <a:rPr lang="en-US" sz="2400" b="1" dirty="0">
                <a:solidFill>
                  <a:srgbClr val="1C1C1C"/>
                </a:solidFill>
                <a:latin typeface="+mn-ea"/>
              </a:rPr>
              <a:t> </a:t>
            </a:r>
            <a:r>
              <a:rPr lang="en-US" sz="2400" b="1" dirty="0" err="1">
                <a:solidFill>
                  <a:srgbClr val="FF0000"/>
                </a:solidFill>
                <a:latin typeface="+mn-ea"/>
              </a:rPr>
              <a:t>사물에</a:t>
            </a:r>
            <a:r>
              <a:rPr lang="en-US" sz="2400" b="1" dirty="0">
                <a:solidFill>
                  <a:srgbClr val="FF0000"/>
                </a:solidFill>
                <a:latin typeface="+mn-ea"/>
              </a:rPr>
              <a:t> </a:t>
            </a:r>
            <a:r>
              <a:rPr lang="en-US" sz="2400" b="1" dirty="0" err="1">
                <a:solidFill>
                  <a:srgbClr val="FF0000"/>
                </a:solidFill>
                <a:latin typeface="+mn-ea"/>
              </a:rPr>
              <a:t>대한</a:t>
            </a:r>
            <a:r>
              <a:rPr lang="en-US" sz="2400" b="1" dirty="0">
                <a:solidFill>
                  <a:srgbClr val="FF0000"/>
                </a:solidFill>
                <a:latin typeface="+mn-ea"/>
              </a:rPr>
              <a:t> </a:t>
            </a:r>
            <a:r>
              <a:rPr lang="en-US" sz="2400" b="1" dirty="0" err="1">
                <a:solidFill>
                  <a:srgbClr val="FF0000"/>
                </a:solidFill>
                <a:latin typeface="+mn-ea"/>
              </a:rPr>
              <a:t>정보를</a:t>
            </a:r>
            <a:r>
              <a:rPr lang="en-US" sz="2400" b="1" dirty="0">
                <a:solidFill>
                  <a:srgbClr val="FF0000"/>
                </a:solidFill>
                <a:latin typeface="+mn-ea"/>
              </a:rPr>
              <a:t> </a:t>
            </a:r>
            <a:r>
              <a:rPr lang="en-US" sz="2400" b="1" dirty="0" err="1">
                <a:solidFill>
                  <a:srgbClr val="FF0000"/>
                </a:solidFill>
                <a:latin typeface="+mn-ea"/>
              </a:rPr>
              <a:t>파악</a:t>
            </a:r>
            <a:endParaRPr lang="en-US" sz="24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1201400" y="5114321"/>
            <a:ext cx="6553201" cy="3484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879"/>
              </a:lnSpc>
            </a:pPr>
            <a:r>
              <a:rPr lang="en-US" sz="2400" b="1" dirty="0" err="1">
                <a:solidFill>
                  <a:srgbClr val="1C1C1C"/>
                </a:solidFill>
                <a:latin typeface="+mn-ea"/>
              </a:rPr>
              <a:t>점자</a:t>
            </a:r>
            <a:r>
              <a:rPr lang="en-US" sz="2400" b="1" dirty="0">
                <a:solidFill>
                  <a:srgbClr val="1C1C1C"/>
                </a:solidFill>
                <a:latin typeface="+mn-ea"/>
              </a:rPr>
              <a:t> </a:t>
            </a:r>
            <a:r>
              <a:rPr lang="en-US" sz="2400" b="1" dirty="0" err="1">
                <a:solidFill>
                  <a:srgbClr val="1C1C1C"/>
                </a:solidFill>
                <a:latin typeface="+mn-ea"/>
              </a:rPr>
              <a:t>스티커는</a:t>
            </a:r>
            <a:r>
              <a:rPr lang="en-US" sz="2400" b="1" dirty="0">
                <a:solidFill>
                  <a:srgbClr val="1C1C1C"/>
                </a:solidFill>
                <a:latin typeface="+mn-ea"/>
              </a:rPr>
              <a:t> </a:t>
            </a:r>
            <a:r>
              <a:rPr lang="en-US" sz="2400" b="1" dirty="0" err="1">
                <a:solidFill>
                  <a:srgbClr val="F80404"/>
                </a:solidFill>
                <a:latin typeface="+mn-ea"/>
              </a:rPr>
              <a:t>사전의</a:t>
            </a:r>
            <a:r>
              <a:rPr lang="en-US" sz="2400" b="1" dirty="0">
                <a:solidFill>
                  <a:srgbClr val="F80404"/>
                </a:solidFill>
                <a:latin typeface="+mn-ea"/>
              </a:rPr>
              <a:t> </a:t>
            </a:r>
            <a:r>
              <a:rPr lang="en-US" sz="2400" b="1" dirty="0" err="1">
                <a:solidFill>
                  <a:srgbClr val="F80404"/>
                </a:solidFill>
                <a:latin typeface="+mn-ea"/>
              </a:rPr>
              <a:t>비장애인</a:t>
            </a:r>
            <a:r>
              <a:rPr lang="en-US" sz="2400" b="1" dirty="0" err="1">
                <a:solidFill>
                  <a:srgbClr val="1C1C1C"/>
                </a:solidFill>
                <a:latin typeface="+mn-ea"/>
              </a:rPr>
              <a:t>의</a:t>
            </a:r>
            <a:r>
              <a:rPr lang="en-US" sz="2400" b="1" dirty="0">
                <a:solidFill>
                  <a:srgbClr val="1C1C1C"/>
                </a:solidFill>
                <a:latin typeface="+mn-ea"/>
              </a:rPr>
              <a:t> </a:t>
            </a:r>
            <a:r>
              <a:rPr lang="en-US" sz="2400" b="1" dirty="0" err="1">
                <a:solidFill>
                  <a:srgbClr val="1C1C1C"/>
                </a:solidFill>
                <a:latin typeface="+mn-ea"/>
              </a:rPr>
              <a:t>도움이</a:t>
            </a:r>
            <a:r>
              <a:rPr lang="en-US" sz="2400" b="1" dirty="0">
                <a:solidFill>
                  <a:srgbClr val="1C1C1C"/>
                </a:solidFill>
                <a:latin typeface="+mn-ea"/>
              </a:rPr>
              <a:t> </a:t>
            </a:r>
            <a:r>
              <a:rPr lang="en-US" sz="2400" b="1" dirty="0" err="1">
                <a:solidFill>
                  <a:srgbClr val="1C1C1C"/>
                </a:solidFill>
                <a:latin typeface="+mn-ea"/>
              </a:rPr>
              <a:t>필요함</a:t>
            </a:r>
            <a:endParaRPr lang="en-US" sz="2400" b="1" dirty="0">
              <a:solidFill>
                <a:srgbClr val="1C1C1C"/>
              </a:solidFill>
              <a:latin typeface="+mn-ea"/>
            </a:endParaRPr>
          </a:p>
        </p:txBody>
      </p:sp>
      <p:sp>
        <p:nvSpPr>
          <p:cNvPr id="13" name="AutoShape 11">
            <a:extLst>
              <a:ext uri="{FF2B5EF4-FFF2-40B4-BE49-F238E27FC236}">
                <a16:creationId xmlns:a16="http://schemas.microsoft.com/office/drawing/2014/main" id="{FAEAD9D0-A30F-8BFA-3A8D-1F498A3EC9D5}"/>
              </a:ext>
            </a:extLst>
          </p:cNvPr>
          <p:cNvSpPr/>
          <p:nvPr/>
        </p:nvSpPr>
        <p:spPr>
          <a:xfrm>
            <a:off x="0" y="1562100"/>
            <a:ext cx="18288000" cy="0"/>
          </a:xfrm>
          <a:prstGeom prst="line">
            <a:avLst/>
          </a:prstGeom>
          <a:ln w="38100" cap="flat">
            <a:solidFill>
              <a:srgbClr val="FFC61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2297B80-8C27-71BC-DFD3-49913F4CCBCB}"/>
              </a:ext>
            </a:extLst>
          </p:cNvPr>
          <p:cNvSpPr txBox="1"/>
          <p:nvPr/>
        </p:nvSpPr>
        <p:spPr>
          <a:xfrm>
            <a:off x="17830800" y="9727625"/>
            <a:ext cx="45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200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kumimoji="1" lang="ko-KR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15518065" y="0"/>
            <a:ext cx="2769935" cy="2769935"/>
          </a:xfrm>
          <a:custGeom>
            <a:avLst/>
            <a:gdLst/>
            <a:ahLst/>
            <a:cxnLst/>
            <a:rect l="l" t="t" r="r" b="b"/>
            <a:pathLst>
              <a:path w="2769935" h="2769935">
                <a:moveTo>
                  <a:pt x="0" y="2769935"/>
                </a:moveTo>
                <a:lnTo>
                  <a:pt x="2769935" y="2769935"/>
                </a:lnTo>
                <a:lnTo>
                  <a:pt x="2769935" y="0"/>
                </a:lnTo>
                <a:lnTo>
                  <a:pt x="0" y="0"/>
                </a:lnTo>
                <a:lnTo>
                  <a:pt x="0" y="276993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Freeform 4"/>
          <p:cNvSpPr/>
          <p:nvPr/>
        </p:nvSpPr>
        <p:spPr>
          <a:xfrm>
            <a:off x="945266" y="4332035"/>
            <a:ext cx="4625054" cy="4625054"/>
          </a:xfrm>
          <a:custGeom>
            <a:avLst/>
            <a:gdLst/>
            <a:ahLst/>
            <a:cxnLst/>
            <a:rect l="l" t="t" r="r" b="b"/>
            <a:pathLst>
              <a:path w="4625054" h="4625054">
                <a:moveTo>
                  <a:pt x="0" y="0"/>
                </a:moveTo>
                <a:lnTo>
                  <a:pt x="4625054" y="0"/>
                </a:lnTo>
                <a:lnTo>
                  <a:pt x="4625054" y="4625053"/>
                </a:lnTo>
                <a:lnTo>
                  <a:pt x="0" y="462505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Freeform 5"/>
          <p:cNvSpPr/>
          <p:nvPr/>
        </p:nvSpPr>
        <p:spPr>
          <a:xfrm>
            <a:off x="7265770" y="4332035"/>
            <a:ext cx="4638717" cy="4625054"/>
          </a:xfrm>
          <a:custGeom>
            <a:avLst/>
            <a:gdLst/>
            <a:ahLst/>
            <a:cxnLst/>
            <a:rect l="l" t="t" r="r" b="b"/>
            <a:pathLst>
              <a:path w="4638717" h="4625054">
                <a:moveTo>
                  <a:pt x="0" y="0"/>
                </a:moveTo>
                <a:lnTo>
                  <a:pt x="4638717" y="0"/>
                </a:lnTo>
                <a:lnTo>
                  <a:pt x="4638717" y="4625053"/>
                </a:lnTo>
                <a:lnTo>
                  <a:pt x="0" y="462505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Freeform 6"/>
          <p:cNvSpPr/>
          <p:nvPr/>
        </p:nvSpPr>
        <p:spPr>
          <a:xfrm>
            <a:off x="13332040" y="4203089"/>
            <a:ext cx="4674043" cy="4882945"/>
          </a:xfrm>
          <a:custGeom>
            <a:avLst/>
            <a:gdLst/>
            <a:ahLst/>
            <a:cxnLst/>
            <a:rect l="l" t="t" r="r" b="b"/>
            <a:pathLst>
              <a:path w="4674043" h="4882945">
                <a:moveTo>
                  <a:pt x="0" y="0"/>
                </a:moveTo>
                <a:lnTo>
                  <a:pt x="4674043" y="0"/>
                </a:lnTo>
                <a:lnTo>
                  <a:pt x="4674043" y="4882945"/>
                </a:lnTo>
                <a:lnTo>
                  <a:pt x="0" y="488294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561" b="-18136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" name="TextBox 7"/>
          <p:cNvSpPr txBox="1"/>
          <p:nvPr/>
        </p:nvSpPr>
        <p:spPr>
          <a:xfrm>
            <a:off x="945266" y="461637"/>
            <a:ext cx="5553417" cy="92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1" dirty="0" err="1">
                <a:solidFill>
                  <a:srgbClr val="000000"/>
                </a:solidFill>
                <a:latin typeface="+mj-ea"/>
                <a:ea typeface="+mj-ea"/>
              </a:rPr>
              <a:t>아이디어</a:t>
            </a:r>
            <a:r>
              <a:rPr lang="en-US" sz="6000" b="1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sz="6000" b="1" dirty="0" err="1">
                <a:solidFill>
                  <a:srgbClr val="000000"/>
                </a:solidFill>
                <a:latin typeface="+mj-ea"/>
                <a:ea typeface="+mj-ea"/>
              </a:rPr>
              <a:t>도출</a:t>
            </a:r>
            <a:endParaRPr lang="en-US" sz="6000" b="1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8" name="Freeform 8"/>
          <p:cNvSpPr/>
          <p:nvPr/>
        </p:nvSpPr>
        <p:spPr>
          <a:xfrm>
            <a:off x="5568886" y="5976378"/>
            <a:ext cx="1696884" cy="1696884"/>
          </a:xfrm>
          <a:custGeom>
            <a:avLst/>
            <a:gdLst/>
            <a:ahLst/>
            <a:cxnLst/>
            <a:rect l="l" t="t" r="r" b="b"/>
            <a:pathLst>
              <a:path w="1696884" h="1696884">
                <a:moveTo>
                  <a:pt x="0" y="0"/>
                </a:moveTo>
                <a:lnTo>
                  <a:pt x="1696884" y="0"/>
                </a:lnTo>
                <a:lnTo>
                  <a:pt x="1696884" y="1696884"/>
                </a:lnTo>
                <a:lnTo>
                  <a:pt x="0" y="169688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9" name="Freeform 9"/>
          <p:cNvSpPr/>
          <p:nvPr/>
        </p:nvSpPr>
        <p:spPr>
          <a:xfrm>
            <a:off x="11904487" y="5976378"/>
            <a:ext cx="1696884" cy="1696884"/>
          </a:xfrm>
          <a:custGeom>
            <a:avLst/>
            <a:gdLst/>
            <a:ahLst/>
            <a:cxnLst/>
            <a:rect l="l" t="t" r="r" b="b"/>
            <a:pathLst>
              <a:path w="1696884" h="1696884">
                <a:moveTo>
                  <a:pt x="0" y="0"/>
                </a:moveTo>
                <a:lnTo>
                  <a:pt x="1696884" y="0"/>
                </a:lnTo>
                <a:lnTo>
                  <a:pt x="1696884" y="1696884"/>
                </a:lnTo>
                <a:lnTo>
                  <a:pt x="0" y="169688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0" name="TextBox 10"/>
          <p:cNvSpPr txBox="1"/>
          <p:nvPr/>
        </p:nvSpPr>
        <p:spPr>
          <a:xfrm>
            <a:off x="945266" y="1726549"/>
            <a:ext cx="16776781" cy="28634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b="1" dirty="0" err="1">
                <a:solidFill>
                  <a:srgbClr val="1C1C1C"/>
                </a:solidFill>
                <a:latin typeface="+mn-ea"/>
              </a:rPr>
              <a:t>기존의</a:t>
            </a:r>
            <a:r>
              <a:rPr lang="en-US" sz="3200" b="1" dirty="0">
                <a:solidFill>
                  <a:srgbClr val="1C1C1C"/>
                </a:solidFill>
                <a:latin typeface="+mn-ea"/>
              </a:rPr>
              <a:t> </a:t>
            </a:r>
            <a:r>
              <a:rPr lang="en-US" sz="3200" b="1" dirty="0" err="1">
                <a:solidFill>
                  <a:srgbClr val="1C1C1C"/>
                </a:solidFill>
                <a:latin typeface="+mn-ea"/>
              </a:rPr>
              <a:t>점자스티커는</a:t>
            </a:r>
            <a:r>
              <a:rPr lang="en-US" sz="3200" b="1" dirty="0">
                <a:solidFill>
                  <a:srgbClr val="1C1C1C"/>
                </a:solidFill>
                <a:latin typeface="+mn-ea"/>
              </a:rPr>
              <a:t> </a:t>
            </a:r>
            <a:r>
              <a:rPr lang="en-US" sz="3200" b="1" dirty="0" err="1">
                <a:solidFill>
                  <a:srgbClr val="FF0000"/>
                </a:solidFill>
                <a:latin typeface="+mn-ea"/>
              </a:rPr>
              <a:t>정보</a:t>
            </a:r>
            <a:r>
              <a:rPr lang="en-US" sz="3200" b="1" dirty="0">
                <a:solidFill>
                  <a:srgbClr val="FF0000"/>
                </a:solidFill>
                <a:latin typeface="+mn-ea"/>
              </a:rPr>
              <a:t> </a:t>
            </a:r>
            <a:r>
              <a:rPr lang="en-US" sz="3200" b="1" dirty="0" err="1">
                <a:solidFill>
                  <a:srgbClr val="FF0000"/>
                </a:solidFill>
                <a:latin typeface="+mn-ea"/>
              </a:rPr>
              <a:t>전달에</a:t>
            </a:r>
            <a:r>
              <a:rPr lang="en-US" sz="3200" b="1" dirty="0">
                <a:solidFill>
                  <a:srgbClr val="FF0000"/>
                </a:solidFill>
                <a:latin typeface="+mn-ea"/>
              </a:rPr>
              <a:t> </a:t>
            </a:r>
            <a:r>
              <a:rPr lang="en-US" sz="3200" b="1" dirty="0" err="1">
                <a:solidFill>
                  <a:srgbClr val="FF0000"/>
                </a:solidFill>
                <a:latin typeface="+mn-ea"/>
              </a:rPr>
              <a:t>한계가</a:t>
            </a:r>
            <a:r>
              <a:rPr lang="en-US" sz="3200" b="1" dirty="0">
                <a:solidFill>
                  <a:srgbClr val="FF0000"/>
                </a:solidFill>
                <a:latin typeface="+mn-ea"/>
              </a:rPr>
              <a:t> </a:t>
            </a:r>
            <a:r>
              <a:rPr lang="en-US" sz="3200" b="1" dirty="0" err="1">
                <a:solidFill>
                  <a:srgbClr val="FF0000"/>
                </a:solidFill>
                <a:latin typeface="+mn-ea"/>
              </a:rPr>
              <a:t>있음</a:t>
            </a:r>
            <a:r>
              <a:rPr lang="en-US" sz="3200" b="1" dirty="0">
                <a:solidFill>
                  <a:srgbClr val="FF0000"/>
                </a:solidFill>
                <a:latin typeface="+mn-ea"/>
              </a:rPr>
              <a:t> </a:t>
            </a: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rgbClr val="1C1C1C"/>
                </a:solidFill>
                <a:latin typeface="+mn-ea"/>
              </a:rPr>
              <a:t>ex) </a:t>
            </a:r>
            <a:r>
              <a:rPr lang="en-US" sz="3200" b="1" dirty="0" err="1">
                <a:solidFill>
                  <a:srgbClr val="1C1C1C"/>
                </a:solidFill>
                <a:latin typeface="+mn-ea"/>
              </a:rPr>
              <a:t>사물의</a:t>
            </a:r>
            <a:r>
              <a:rPr lang="en-US" sz="3200" b="1" dirty="0">
                <a:solidFill>
                  <a:srgbClr val="1C1C1C"/>
                </a:solidFill>
                <a:latin typeface="+mn-ea"/>
              </a:rPr>
              <a:t> </a:t>
            </a:r>
            <a:r>
              <a:rPr lang="en-US" sz="3200" b="1" dirty="0" err="1">
                <a:solidFill>
                  <a:srgbClr val="1C1C1C"/>
                </a:solidFill>
                <a:latin typeface="+mn-ea"/>
              </a:rPr>
              <a:t>자세한</a:t>
            </a:r>
            <a:r>
              <a:rPr lang="en-US" sz="3200" b="1" dirty="0">
                <a:solidFill>
                  <a:srgbClr val="1C1C1C"/>
                </a:solidFill>
                <a:latin typeface="+mn-ea"/>
              </a:rPr>
              <a:t> </a:t>
            </a:r>
            <a:r>
              <a:rPr lang="en-US" sz="3200" b="1" dirty="0" err="1">
                <a:solidFill>
                  <a:srgbClr val="1C1C1C"/>
                </a:solidFill>
                <a:latin typeface="+mn-ea"/>
              </a:rPr>
              <a:t>정보를</a:t>
            </a:r>
            <a:r>
              <a:rPr lang="ko-KR" altLang="en-US" sz="3200" b="1" dirty="0">
                <a:solidFill>
                  <a:srgbClr val="1C1C1C"/>
                </a:solidFill>
                <a:latin typeface="+mn-ea"/>
              </a:rPr>
              <a:t> 한정된 공간에</a:t>
            </a:r>
            <a:r>
              <a:rPr lang="en-US" sz="3200" b="1" dirty="0">
                <a:solidFill>
                  <a:srgbClr val="1C1C1C"/>
                </a:solidFill>
                <a:latin typeface="+mn-ea"/>
              </a:rPr>
              <a:t> </a:t>
            </a:r>
            <a:r>
              <a:rPr lang="ko-KR" altLang="en-US" sz="3200" b="1" dirty="0">
                <a:solidFill>
                  <a:srgbClr val="1C1C1C"/>
                </a:solidFill>
                <a:latin typeface="+mn-ea"/>
              </a:rPr>
              <a:t>작성하기</a:t>
            </a:r>
            <a:r>
              <a:rPr lang="en-US" sz="3200" b="1" dirty="0">
                <a:solidFill>
                  <a:srgbClr val="1C1C1C"/>
                </a:solidFill>
                <a:latin typeface="+mn-ea"/>
              </a:rPr>
              <a:t> </a:t>
            </a:r>
            <a:r>
              <a:rPr lang="en-US" sz="3200" b="1" dirty="0" err="1">
                <a:solidFill>
                  <a:srgbClr val="1C1C1C"/>
                </a:solidFill>
                <a:latin typeface="+mn-ea"/>
              </a:rPr>
              <a:t>어려움</a:t>
            </a:r>
            <a:endParaRPr lang="en-US" sz="3200" b="1" dirty="0">
              <a:solidFill>
                <a:srgbClr val="1C1C1C"/>
              </a:solidFill>
              <a:latin typeface="+mn-ea"/>
            </a:endParaRP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b="1" dirty="0" err="1">
                <a:solidFill>
                  <a:srgbClr val="1C1C1C"/>
                </a:solidFill>
                <a:latin typeface="+mn-ea"/>
              </a:rPr>
              <a:t>점자</a:t>
            </a:r>
            <a:r>
              <a:rPr lang="en-US" sz="3200" b="1" dirty="0">
                <a:solidFill>
                  <a:srgbClr val="1C1C1C"/>
                </a:solidFill>
                <a:latin typeface="+mn-ea"/>
              </a:rPr>
              <a:t> </a:t>
            </a:r>
            <a:r>
              <a:rPr lang="en-US" sz="3200" b="1" dirty="0" err="1">
                <a:solidFill>
                  <a:srgbClr val="1C1C1C"/>
                </a:solidFill>
                <a:latin typeface="+mn-ea"/>
              </a:rPr>
              <a:t>스티커에</a:t>
            </a:r>
            <a:r>
              <a:rPr lang="en-US" sz="3200" b="1" dirty="0">
                <a:solidFill>
                  <a:srgbClr val="1C1C1C"/>
                </a:solidFill>
                <a:latin typeface="+mn-ea"/>
              </a:rPr>
              <a:t> </a:t>
            </a:r>
            <a:r>
              <a:rPr lang="en-US" sz="3200" b="1" dirty="0" err="1">
                <a:solidFill>
                  <a:srgbClr val="1C1C1C"/>
                </a:solidFill>
                <a:latin typeface="+mn-ea"/>
              </a:rPr>
              <a:t>음성</a:t>
            </a:r>
            <a:r>
              <a:rPr lang="en-US" sz="3200" b="1" dirty="0">
                <a:solidFill>
                  <a:srgbClr val="1C1C1C"/>
                </a:solidFill>
                <a:latin typeface="+mn-ea"/>
              </a:rPr>
              <a:t> </a:t>
            </a:r>
            <a:r>
              <a:rPr lang="en-US" sz="3200" b="1" dirty="0" err="1">
                <a:solidFill>
                  <a:srgbClr val="1C1C1C"/>
                </a:solidFill>
                <a:latin typeface="+mn-ea"/>
              </a:rPr>
              <a:t>녹음을</a:t>
            </a:r>
            <a:r>
              <a:rPr lang="en-US" sz="3200" b="1" dirty="0">
                <a:solidFill>
                  <a:srgbClr val="1C1C1C"/>
                </a:solidFill>
                <a:latin typeface="+mn-ea"/>
              </a:rPr>
              <a:t> </a:t>
            </a:r>
            <a:r>
              <a:rPr lang="en-US" sz="3200" b="1" dirty="0" err="1">
                <a:solidFill>
                  <a:srgbClr val="1C1C1C"/>
                </a:solidFill>
                <a:latin typeface="+mn-ea"/>
              </a:rPr>
              <a:t>담아</a:t>
            </a:r>
            <a:r>
              <a:rPr lang="en-US" sz="3200" b="1" dirty="0">
                <a:solidFill>
                  <a:srgbClr val="1C1C1C"/>
                </a:solidFill>
                <a:latin typeface="+mn-ea"/>
              </a:rPr>
              <a:t> </a:t>
            </a:r>
            <a:r>
              <a:rPr lang="en-US" sz="3200" b="1" dirty="0" err="1">
                <a:solidFill>
                  <a:srgbClr val="1C1C1C"/>
                </a:solidFill>
                <a:latin typeface="+mn-ea"/>
              </a:rPr>
              <a:t>사물에</a:t>
            </a:r>
            <a:r>
              <a:rPr lang="en-US" sz="3200" b="1" dirty="0">
                <a:solidFill>
                  <a:srgbClr val="1C1C1C"/>
                </a:solidFill>
                <a:latin typeface="+mn-ea"/>
              </a:rPr>
              <a:t> </a:t>
            </a:r>
            <a:r>
              <a:rPr lang="en-US" sz="3200" b="1" dirty="0" err="1">
                <a:solidFill>
                  <a:srgbClr val="1C1C1C"/>
                </a:solidFill>
                <a:latin typeface="+mn-ea"/>
              </a:rPr>
              <a:t>대한</a:t>
            </a:r>
            <a:r>
              <a:rPr lang="en-US" sz="3200" b="1" dirty="0">
                <a:solidFill>
                  <a:srgbClr val="1C1C1C"/>
                </a:solidFill>
                <a:latin typeface="+mn-ea"/>
              </a:rPr>
              <a:t> </a:t>
            </a:r>
            <a:r>
              <a:rPr lang="en-US" sz="3200" b="1" dirty="0" err="1">
                <a:solidFill>
                  <a:srgbClr val="1C1C1C"/>
                </a:solidFill>
                <a:latin typeface="+mn-ea"/>
              </a:rPr>
              <a:t>정보를</a:t>
            </a:r>
            <a:r>
              <a:rPr lang="en-US" sz="3200" b="1" dirty="0">
                <a:solidFill>
                  <a:srgbClr val="1C1C1C"/>
                </a:solidFill>
                <a:latin typeface="+mn-ea"/>
              </a:rPr>
              <a:t> </a:t>
            </a:r>
            <a:r>
              <a:rPr lang="en-US" sz="3200" b="1" dirty="0" err="1">
                <a:solidFill>
                  <a:srgbClr val="1C1C1C"/>
                </a:solidFill>
                <a:latin typeface="+mn-ea"/>
              </a:rPr>
              <a:t>마치</a:t>
            </a:r>
            <a:r>
              <a:rPr lang="en-US" sz="3200" b="1" dirty="0">
                <a:solidFill>
                  <a:srgbClr val="1C1C1C"/>
                </a:solidFill>
                <a:latin typeface="+mn-ea"/>
              </a:rPr>
              <a:t> “</a:t>
            </a:r>
            <a:r>
              <a:rPr lang="en-US" sz="3200" b="1" dirty="0" err="1">
                <a:solidFill>
                  <a:srgbClr val="FF0000"/>
                </a:solidFill>
                <a:latin typeface="+mn-ea"/>
              </a:rPr>
              <a:t>메모</a:t>
            </a:r>
            <a:r>
              <a:rPr lang="en-US" sz="3200" b="1" dirty="0">
                <a:solidFill>
                  <a:srgbClr val="1C1C1C"/>
                </a:solidFill>
                <a:latin typeface="+mn-ea"/>
              </a:rPr>
              <a:t>” </a:t>
            </a:r>
            <a:r>
              <a:rPr lang="en-US" sz="3200" b="1" dirty="0" err="1">
                <a:solidFill>
                  <a:srgbClr val="1C1C1C"/>
                </a:solidFill>
                <a:latin typeface="+mn-ea"/>
              </a:rPr>
              <a:t>처럼</a:t>
            </a:r>
            <a:r>
              <a:rPr lang="en-US" sz="3200" b="1" dirty="0">
                <a:solidFill>
                  <a:srgbClr val="1C1C1C"/>
                </a:solidFill>
                <a:latin typeface="+mn-ea"/>
              </a:rPr>
              <a:t> </a:t>
            </a:r>
            <a:r>
              <a:rPr lang="en-US" sz="3200" b="1" dirty="0" err="1">
                <a:solidFill>
                  <a:srgbClr val="1C1C1C"/>
                </a:solidFill>
                <a:latin typeface="+mn-ea"/>
              </a:rPr>
              <a:t>저장할</a:t>
            </a:r>
            <a:r>
              <a:rPr lang="en-US" sz="3200" b="1" dirty="0">
                <a:solidFill>
                  <a:srgbClr val="1C1C1C"/>
                </a:solidFill>
                <a:latin typeface="+mn-ea"/>
              </a:rPr>
              <a:t> </a:t>
            </a:r>
            <a:r>
              <a:rPr lang="en-US" sz="3200" b="1" dirty="0" err="1">
                <a:solidFill>
                  <a:srgbClr val="1C1C1C"/>
                </a:solidFill>
                <a:latin typeface="+mn-ea"/>
              </a:rPr>
              <a:t>수</a:t>
            </a:r>
            <a:r>
              <a:rPr lang="en-US" sz="3200" b="1" dirty="0">
                <a:solidFill>
                  <a:srgbClr val="1C1C1C"/>
                </a:solidFill>
                <a:latin typeface="+mn-ea"/>
              </a:rPr>
              <a:t> </a:t>
            </a:r>
            <a:r>
              <a:rPr lang="en-US" sz="3200" b="1" dirty="0" err="1">
                <a:solidFill>
                  <a:srgbClr val="1C1C1C"/>
                </a:solidFill>
                <a:latin typeface="+mn-ea"/>
              </a:rPr>
              <a:t>있다면</a:t>
            </a:r>
            <a:r>
              <a:rPr lang="en-US" sz="3200" b="1" dirty="0">
                <a:solidFill>
                  <a:srgbClr val="1C1C1C"/>
                </a:solidFill>
                <a:latin typeface="+mn-ea"/>
              </a:rPr>
              <a:t>?</a:t>
            </a:r>
          </a:p>
          <a:p>
            <a:pPr algn="just">
              <a:lnSpc>
                <a:spcPct val="150000"/>
              </a:lnSpc>
            </a:pPr>
            <a:endParaRPr lang="en-US" sz="3200" b="1" dirty="0">
              <a:solidFill>
                <a:srgbClr val="1C1C1C"/>
              </a:solidFill>
              <a:latin typeface="+mn-ea"/>
            </a:endParaRPr>
          </a:p>
        </p:txBody>
      </p:sp>
      <p:sp>
        <p:nvSpPr>
          <p:cNvPr id="11" name="AutoShape 11">
            <a:extLst>
              <a:ext uri="{FF2B5EF4-FFF2-40B4-BE49-F238E27FC236}">
                <a16:creationId xmlns:a16="http://schemas.microsoft.com/office/drawing/2014/main" id="{411128E5-BD72-9662-D390-F0E58407611F}"/>
              </a:ext>
            </a:extLst>
          </p:cNvPr>
          <p:cNvSpPr/>
          <p:nvPr/>
        </p:nvSpPr>
        <p:spPr>
          <a:xfrm>
            <a:off x="0" y="1562100"/>
            <a:ext cx="18288000" cy="0"/>
          </a:xfrm>
          <a:prstGeom prst="line">
            <a:avLst/>
          </a:prstGeom>
          <a:ln w="38100" cap="flat">
            <a:solidFill>
              <a:srgbClr val="FFC61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2A8320-D549-7F99-25AF-D6C8C94F5734}"/>
              </a:ext>
            </a:extLst>
          </p:cNvPr>
          <p:cNvSpPr txBox="1"/>
          <p:nvPr/>
        </p:nvSpPr>
        <p:spPr>
          <a:xfrm>
            <a:off x="17830800" y="9727625"/>
            <a:ext cx="45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200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 kumimoji="1" lang="ko-KR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9010312" y="3124201"/>
            <a:ext cx="2733083" cy="5554308"/>
            <a:chOff x="0" y="0"/>
            <a:chExt cx="5001260" cy="1016381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000993" cy="10163632"/>
            </a:xfrm>
            <a:custGeom>
              <a:avLst/>
              <a:gdLst/>
              <a:ahLst/>
              <a:cxnLst/>
              <a:rect l="l" t="t" r="r" b="b"/>
              <a:pathLst>
                <a:path w="5000993" h="10163632">
                  <a:moveTo>
                    <a:pt x="0" y="0"/>
                  </a:moveTo>
                  <a:lnTo>
                    <a:pt x="5000993" y="0"/>
                  </a:lnTo>
                  <a:lnTo>
                    <a:pt x="5000993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2"/>
              <a:stretch>
                <a:fillRect l="-45" r="-45"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338760" y="288798"/>
              <a:ext cx="4330776" cy="9398000"/>
            </a:xfrm>
            <a:custGeom>
              <a:avLst/>
              <a:gdLst/>
              <a:ahLst/>
              <a:cxnLst/>
              <a:rect l="l" t="t" r="r" b="b"/>
              <a:pathLst>
                <a:path w="4330776" h="9398000">
                  <a:moveTo>
                    <a:pt x="3894366" y="9398000"/>
                  </a:moveTo>
                  <a:lnTo>
                    <a:pt x="436410" y="9398000"/>
                  </a:lnTo>
                  <a:cubicBezTo>
                    <a:pt x="195389" y="9398000"/>
                    <a:pt x="0" y="9202610"/>
                    <a:pt x="0" y="8961590"/>
                  </a:cubicBezTo>
                  <a:lnTo>
                    <a:pt x="0" y="436410"/>
                  </a:lnTo>
                  <a:cubicBezTo>
                    <a:pt x="0" y="195390"/>
                    <a:pt x="195389" y="0"/>
                    <a:pt x="436410" y="0"/>
                  </a:cubicBezTo>
                  <a:lnTo>
                    <a:pt x="861580" y="0"/>
                  </a:lnTo>
                  <a:cubicBezTo>
                    <a:pt x="902373" y="0"/>
                    <a:pt x="935444" y="33071"/>
                    <a:pt x="935444" y="73863"/>
                  </a:cubicBezTo>
                  <a:lnTo>
                    <a:pt x="935444" y="73863"/>
                  </a:lnTo>
                  <a:cubicBezTo>
                    <a:pt x="935444" y="225019"/>
                    <a:pt x="1057745" y="347688"/>
                    <a:pt x="1208913" y="348120"/>
                  </a:cubicBezTo>
                  <a:lnTo>
                    <a:pt x="3105874" y="353619"/>
                  </a:lnTo>
                  <a:cubicBezTo>
                    <a:pt x="3257651" y="354063"/>
                    <a:pt x="3380930" y="231140"/>
                    <a:pt x="3380930" y="79362"/>
                  </a:cubicBezTo>
                  <a:lnTo>
                    <a:pt x="3380930" y="73863"/>
                  </a:lnTo>
                  <a:cubicBezTo>
                    <a:pt x="3380930" y="33071"/>
                    <a:pt x="3414001" y="0"/>
                    <a:pt x="3454794" y="0"/>
                  </a:cubicBezTo>
                  <a:lnTo>
                    <a:pt x="3894366" y="0"/>
                  </a:lnTo>
                  <a:cubicBezTo>
                    <a:pt x="4135387" y="0"/>
                    <a:pt x="4330776" y="195390"/>
                    <a:pt x="4330776" y="436410"/>
                  </a:cubicBezTo>
                  <a:lnTo>
                    <a:pt x="4330776" y="8961603"/>
                  </a:lnTo>
                  <a:cubicBezTo>
                    <a:pt x="4330776" y="9202610"/>
                    <a:pt x="4135387" y="9398000"/>
                    <a:pt x="3894366" y="9398000"/>
                  </a:cubicBezTo>
                  <a:close/>
                </a:path>
              </a:pathLst>
            </a:custGeom>
            <a:blipFill>
              <a:blip r:embed="rId3"/>
              <a:stretch>
                <a:fillRect l="-5126" r="-5126"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5412350" y="3378705"/>
            <a:ext cx="2059021" cy="18034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3999"/>
              </a:lnSpc>
            </a:pPr>
            <a:r>
              <a:rPr lang="en-US" sz="9999">
                <a:solidFill>
                  <a:srgbClr val="FCFCFC"/>
                </a:solidFill>
                <a:latin typeface="Poppins Ultra-Bold"/>
              </a:rPr>
              <a:t>05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418995" y="470463"/>
            <a:ext cx="6336435" cy="11144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399"/>
              </a:lnSpc>
            </a:pPr>
            <a:r>
              <a:rPr lang="en-US" sz="6999" dirty="0">
                <a:solidFill>
                  <a:srgbClr val="1C1C1C"/>
                </a:solidFill>
                <a:latin typeface="Poppins Ultra-Bold"/>
              </a:rPr>
              <a:t>Voice Memo.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648791" y="2524049"/>
            <a:ext cx="6750369" cy="12121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1C1C1C"/>
                </a:solidFill>
                <a:latin typeface="+mn-ea"/>
              </a:rPr>
              <a:t>Google API</a:t>
            </a:r>
            <a:r>
              <a:rPr lang="ko-KR" altLang="en-US" sz="2800" b="1" dirty="0" err="1">
                <a:solidFill>
                  <a:srgbClr val="1C1C1C"/>
                </a:solidFill>
                <a:latin typeface="+mn-ea"/>
              </a:rPr>
              <a:t>를</a:t>
            </a:r>
            <a:r>
              <a:rPr lang="ko-KR" altLang="en-US" sz="2800" b="1" dirty="0">
                <a:solidFill>
                  <a:srgbClr val="1C1C1C"/>
                </a:solidFill>
                <a:latin typeface="+mn-ea"/>
              </a:rPr>
              <a:t> 이용하여</a:t>
            </a:r>
            <a:r>
              <a:rPr lang="en-US" sz="2800" b="1" dirty="0">
                <a:solidFill>
                  <a:srgbClr val="1C1C1C"/>
                </a:solidFill>
                <a:latin typeface="+mn-ea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latin typeface="+mn-ea"/>
              </a:rPr>
              <a:t>텍스트</a:t>
            </a:r>
            <a:r>
              <a:rPr lang="ko-KR" altLang="en-US" sz="2800" b="1" dirty="0">
                <a:solidFill>
                  <a:srgbClr val="FF0000"/>
                </a:solidFill>
                <a:latin typeface="+mn-ea"/>
              </a:rPr>
              <a:t> 인식 후 </a:t>
            </a:r>
            <a:r>
              <a:rPr lang="ko-KR" altLang="en-US" sz="2800" b="1" dirty="0">
                <a:latin typeface="+mn-ea"/>
              </a:rPr>
              <a:t>사물의</a:t>
            </a:r>
            <a:r>
              <a:rPr lang="ko-KR" altLang="en-US" sz="2800" b="1" dirty="0">
                <a:solidFill>
                  <a:srgbClr val="FF0000"/>
                </a:solidFill>
                <a:latin typeface="+mn-ea"/>
              </a:rPr>
              <a:t> </a:t>
            </a:r>
            <a:r>
              <a:rPr lang="en-US" sz="2800" b="1" dirty="0" err="1">
                <a:solidFill>
                  <a:srgbClr val="1C1C1C"/>
                </a:solidFill>
                <a:latin typeface="+mn-ea"/>
              </a:rPr>
              <a:t>정보를</a:t>
            </a:r>
            <a:r>
              <a:rPr lang="en-US" sz="2800" b="1" dirty="0">
                <a:solidFill>
                  <a:srgbClr val="1C1C1C"/>
                </a:solidFill>
                <a:latin typeface="+mn-ea"/>
              </a:rPr>
              <a:t> </a:t>
            </a:r>
            <a:r>
              <a:rPr lang="en-US" sz="2800" b="1" dirty="0" err="1">
                <a:solidFill>
                  <a:srgbClr val="1C1C1C"/>
                </a:solidFill>
                <a:latin typeface="+mn-ea"/>
              </a:rPr>
              <a:t>음성으로</a:t>
            </a:r>
            <a:r>
              <a:rPr lang="en-US" sz="2800" b="1" dirty="0">
                <a:solidFill>
                  <a:srgbClr val="1C1C1C"/>
                </a:solidFill>
                <a:latin typeface="+mn-ea"/>
              </a:rPr>
              <a:t> </a:t>
            </a:r>
            <a:r>
              <a:rPr lang="en-US" sz="2800" b="1" dirty="0" err="1">
                <a:solidFill>
                  <a:srgbClr val="1C1C1C"/>
                </a:solidFill>
                <a:latin typeface="+mn-ea"/>
              </a:rPr>
              <a:t>제공</a:t>
            </a:r>
            <a:endParaRPr lang="en-US" sz="2800" b="1" dirty="0">
              <a:solidFill>
                <a:srgbClr val="1C1C1C"/>
              </a:solidFill>
              <a:latin typeface="+mn-ea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660367" y="2045880"/>
            <a:ext cx="6213502" cy="461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200" b="1" dirty="0" err="1">
                <a:solidFill>
                  <a:srgbClr val="000000"/>
                </a:solidFill>
                <a:latin typeface="+mn-ea"/>
              </a:rPr>
              <a:t>텍스트</a:t>
            </a:r>
            <a:r>
              <a:rPr lang="en-US" sz="3200" b="1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sz="3200" b="1" dirty="0" err="1">
                <a:solidFill>
                  <a:srgbClr val="000000"/>
                </a:solidFill>
                <a:latin typeface="+mn-ea"/>
              </a:rPr>
              <a:t>인식</a:t>
            </a:r>
            <a:endParaRPr lang="en-US" sz="3200" b="1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660367" y="6128594"/>
            <a:ext cx="6213502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200" b="1" dirty="0">
                <a:solidFill>
                  <a:srgbClr val="000000"/>
                </a:solidFill>
                <a:latin typeface="+mn-ea"/>
              </a:rPr>
              <a:t>NFC </a:t>
            </a:r>
            <a:r>
              <a:rPr lang="en-US" sz="3200" b="1" dirty="0" err="1">
                <a:solidFill>
                  <a:srgbClr val="000000"/>
                </a:solidFill>
                <a:latin typeface="+mn-ea"/>
              </a:rPr>
              <a:t>스티커</a:t>
            </a:r>
            <a:r>
              <a:rPr lang="en-US" sz="3200" b="1" dirty="0">
                <a:solidFill>
                  <a:srgbClr val="000000"/>
                </a:solidFill>
                <a:latin typeface="+mn-ea"/>
              </a:rPr>
              <a:t> 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660367" y="3994420"/>
            <a:ext cx="5845176" cy="461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200" b="1" dirty="0" err="1">
                <a:solidFill>
                  <a:srgbClr val="000000"/>
                </a:solidFill>
                <a:latin typeface="+mn-ea"/>
              </a:rPr>
              <a:t>음성</a:t>
            </a:r>
            <a:r>
              <a:rPr lang="en-US" sz="3200" b="1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sz="3200" b="1" dirty="0" err="1">
                <a:solidFill>
                  <a:srgbClr val="000000"/>
                </a:solidFill>
                <a:latin typeface="+mn-ea"/>
              </a:rPr>
              <a:t>메모</a:t>
            </a:r>
            <a:r>
              <a:rPr lang="en-US" sz="3200" b="1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sz="3200" b="1" dirty="0" err="1">
                <a:solidFill>
                  <a:srgbClr val="000000"/>
                </a:solidFill>
                <a:latin typeface="+mn-ea"/>
              </a:rPr>
              <a:t>녹음</a:t>
            </a:r>
            <a:endParaRPr lang="en-US" sz="3200" b="1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648791" y="4456085"/>
            <a:ext cx="6984657" cy="12121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 b="1" dirty="0">
                <a:solidFill>
                  <a:srgbClr val="1C1C1C"/>
                </a:solidFill>
                <a:latin typeface="+mn-ea"/>
              </a:rPr>
              <a:t>사물의 </a:t>
            </a:r>
            <a:r>
              <a:rPr lang="en-US" sz="2800" b="1" dirty="0" err="1">
                <a:solidFill>
                  <a:srgbClr val="1C1C1C"/>
                </a:solidFill>
                <a:latin typeface="+mn-ea"/>
              </a:rPr>
              <a:t>정보를</a:t>
            </a:r>
            <a:r>
              <a:rPr lang="en-US" sz="2800" b="1" dirty="0">
                <a:solidFill>
                  <a:srgbClr val="1C1C1C"/>
                </a:solidFill>
                <a:latin typeface="+mn-ea"/>
              </a:rPr>
              <a:t> </a:t>
            </a:r>
            <a:r>
              <a:rPr lang="en-US" sz="2800" b="1" dirty="0" err="1">
                <a:solidFill>
                  <a:srgbClr val="1C1C1C"/>
                </a:solidFill>
                <a:latin typeface="+mn-ea"/>
              </a:rPr>
              <a:t>바탕으로</a:t>
            </a:r>
            <a:r>
              <a:rPr lang="en-US" sz="2800" b="1" dirty="0">
                <a:solidFill>
                  <a:srgbClr val="1C1C1C"/>
                </a:solidFill>
                <a:latin typeface="+mn-ea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latin typeface="+mn-ea"/>
              </a:rPr>
              <a:t>사용자가</a:t>
            </a:r>
            <a:r>
              <a:rPr lang="en-US" sz="2800" b="1" dirty="0">
                <a:solidFill>
                  <a:srgbClr val="FF0000"/>
                </a:solidFill>
                <a:latin typeface="+mn-ea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latin typeface="+mn-ea"/>
              </a:rPr>
              <a:t>원하는</a:t>
            </a:r>
            <a:r>
              <a:rPr lang="en-US" sz="2800" b="1" dirty="0">
                <a:solidFill>
                  <a:srgbClr val="FF0000"/>
                </a:solidFill>
                <a:latin typeface="+mn-ea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latin typeface="+mn-ea"/>
              </a:rPr>
              <a:t>메모를</a:t>
            </a:r>
            <a:r>
              <a:rPr lang="en-US" sz="2800" b="1" dirty="0">
                <a:solidFill>
                  <a:srgbClr val="FF0000"/>
                </a:solidFill>
                <a:latin typeface="+mn-ea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latin typeface="+mn-ea"/>
              </a:rPr>
              <a:t>음성으로</a:t>
            </a:r>
            <a:r>
              <a:rPr lang="en-US" sz="2800" b="1" dirty="0">
                <a:solidFill>
                  <a:srgbClr val="FF0000"/>
                </a:solidFill>
                <a:latin typeface="+mn-ea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latin typeface="+mn-ea"/>
              </a:rPr>
              <a:t>녹음</a:t>
            </a:r>
            <a:endParaRPr lang="en-US" sz="28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660367" y="6590259"/>
            <a:ext cx="7664770" cy="18585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 err="1">
                <a:solidFill>
                  <a:srgbClr val="1C1C1C"/>
                </a:solidFill>
                <a:latin typeface="+mn-ea"/>
              </a:rPr>
              <a:t>녹음된</a:t>
            </a:r>
            <a:r>
              <a:rPr lang="en-US" sz="2800" b="1" dirty="0">
                <a:solidFill>
                  <a:srgbClr val="1C1C1C"/>
                </a:solidFill>
                <a:latin typeface="+mn-ea"/>
              </a:rPr>
              <a:t> </a:t>
            </a:r>
            <a:r>
              <a:rPr lang="ko-KR" altLang="en-US" sz="2800" b="1" dirty="0">
                <a:solidFill>
                  <a:srgbClr val="1C1C1C"/>
                </a:solidFill>
                <a:latin typeface="+mn-ea"/>
              </a:rPr>
              <a:t>음성파일은 </a:t>
            </a:r>
            <a:r>
              <a:rPr lang="en-US" sz="2800" b="1" dirty="0">
                <a:solidFill>
                  <a:srgbClr val="FF0000"/>
                </a:solidFill>
                <a:latin typeface="+mn-ea"/>
              </a:rPr>
              <a:t>NFC </a:t>
            </a:r>
            <a:r>
              <a:rPr lang="en-US" sz="2800" b="1" dirty="0" err="1">
                <a:solidFill>
                  <a:srgbClr val="FF0000"/>
                </a:solidFill>
                <a:latin typeface="+mn-ea"/>
              </a:rPr>
              <a:t>스티커에</a:t>
            </a:r>
            <a:r>
              <a:rPr lang="en-US" sz="2800" b="1" dirty="0">
                <a:solidFill>
                  <a:srgbClr val="FF0000"/>
                </a:solidFill>
                <a:latin typeface="+mn-ea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latin typeface="+mn-ea"/>
              </a:rPr>
              <a:t>저장</a:t>
            </a:r>
            <a:r>
              <a:rPr lang="ko-KR" altLang="en-US" sz="2800" b="1" dirty="0">
                <a:solidFill>
                  <a:srgbClr val="1C1C1C"/>
                </a:solidFill>
                <a:latin typeface="+mn-ea"/>
              </a:rPr>
              <a:t>되어 </a:t>
            </a:r>
            <a:r>
              <a:rPr lang="en-US" sz="2800" b="1" dirty="0" err="1">
                <a:solidFill>
                  <a:srgbClr val="1C1C1C"/>
                </a:solidFill>
                <a:latin typeface="+mn-ea"/>
              </a:rPr>
              <a:t>필요할때</a:t>
            </a:r>
            <a:r>
              <a:rPr lang="en-US" sz="2800" b="1" dirty="0">
                <a:solidFill>
                  <a:srgbClr val="1C1C1C"/>
                </a:solidFill>
                <a:latin typeface="+mn-ea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latin typeface="+mn-ea"/>
              </a:rPr>
              <a:t>스티커를</a:t>
            </a:r>
            <a:r>
              <a:rPr lang="en-US" sz="2800" b="1" dirty="0">
                <a:solidFill>
                  <a:srgbClr val="FF0000"/>
                </a:solidFill>
                <a:latin typeface="+mn-ea"/>
              </a:rPr>
              <a:t> NFC </a:t>
            </a:r>
            <a:r>
              <a:rPr lang="ko-KR" altLang="en-US" sz="2800" b="1" dirty="0" err="1">
                <a:solidFill>
                  <a:srgbClr val="FF0000"/>
                </a:solidFill>
                <a:latin typeface="+mn-ea"/>
              </a:rPr>
              <a:t>태그</a:t>
            </a:r>
            <a:r>
              <a:rPr lang="ko-KR" altLang="en-US" sz="2800" b="1" dirty="0" err="1">
                <a:solidFill>
                  <a:srgbClr val="1C1C1C"/>
                </a:solidFill>
                <a:latin typeface="+mn-ea"/>
              </a:rPr>
              <a:t>하면</a:t>
            </a:r>
            <a:r>
              <a:rPr lang="ko-KR" altLang="en-US" sz="2800" b="1" dirty="0">
                <a:solidFill>
                  <a:srgbClr val="1C1C1C"/>
                </a:solidFill>
                <a:latin typeface="+mn-ea"/>
              </a:rPr>
              <a:t> </a:t>
            </a:r>
            <a:r>
              <a:rPr lang="ko-KR" altLang="en-US" sz="2800" b="1" dirty="0">
                <a:solidFill>
                  <a:srgbClr val="FF0000"/>
                </a:solidFill>
                <a:latin typeface="+mn-ea"/>
              </a:rPr>
              <a:t>음성 메모를 들을 수 있음</a:t>
            </a:r>
            <a:endParaRPr lang="en-US" sz="2800" b="1" dirty="0">
              <a:solidFill>
                <a:srgbClr val="FF0000"/>
              </a:solidFill>
              <a:latin typeface="+mn-ea"/>
            </a:endParaRPr>
          </a:p>
        </p:txBody>
      </p:sp>
      <p:pic>
        <p:nvPicPr>
          <p:cNvPr id="20" name="그림 19" descr="노랑이(가) 표시된 사진&#10;&#10;자동 생성된 설명">
            <a:extLst>
              <a:ext uri="{FF2B5EF4-FFF2-40B4-BE49-F238E27FC236}">
                <a16:creationId xmlns:a16="http://schemas.microsoft.com/office/drawing/2014/main" id="{2F8D945E-67B3-5B11-332B-28458371A9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3450" y="3772280"/>
            <a:ext cx="3376819" cy="4953000"/>
          </a:xfrm>
          <a:prstGeom prst="rect">
            <a:avLst/>
          </a:prstGeom>
        </p:spPr>
      </p:pic>
      <p:sp>
        <p:nvSpPr>
          <p:cNvPr id="26" name="TextBox 13">
            <a:extLst>
              <a:ext uri="{FF2B5EF4-FFF2-40B4-BE49-F238E27FC236}">
                <a16:creationId xmlns:a16="http://schemas.microsoft.com/office/drawing/2014/main" id="{E28A2B0E-686E-BD1D-C124-3FBF32D4D976}"/>
              </a:ext>
            </a:extLst>
          </p:cNvPr>
          <p:cNvSpPr txBox="1"/>
          <p:nvPr/>
        </p:nvSpPr>
        <p:spPr>
          <a:xfrm>
            <a:off x="1660367" y="8894733"/>
            <a:ext cx="6095063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altLang="ko-KR" sz="3200" b="1" dirty="0">
                <a:solidFill>
                  <a:srgbClr val="000000"/>
                </a:solidFill>
                <a:latin typeface="+mn-ea"/>
              </a:rPr>
              <a:t>‘</a:t>
            </a:r>
            <a:r>
              <a:rPr lang="ko-KR" altLang="en-US" sz="3200" b="1" dirty="0">
                <a:solidFill>
                  <a:srgbClr val="000000"/>
                </a:solidFill>
                <a:latin typeface="+mn-ea"/>
              </a:rPr>
              <a:t>스크린리더</a:t>
            </a:r>
            <a:r>
              <a:rPr lang="en-US" altLang="ko-KR" sz="3200" b="1" dirty="0">
                <a:solidFill>
                  <a:srgbClr val="000000"/>
                </a:solidFill>
                <a:latin typeface="+mn-ea"/>
              </a:rPr>
              <a:t>’</a:t>
            </a:r>
            <a:r>
              <a:rPr lang="ko-KR" altLang="en-US" sz="3200" b="1" dirty="0">
                <a:solidFill>
                  <a:srgbClr val="000000"/>
                </a:solidFill>
                <a:latin typeface="+mn-ea"/>
              </a:rPr>
              <a:t> 기반으로 설계</a:t>
            </a:r>
            <a:endParaRPr lang="en-US" sz="3200" b="1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28" name="Freeform 2">
            <a:extLst>
              <a:ext uri="{FF2B5EF4-FFF2-40B4-BE49-F238E27FC236}">
                <a16:creationId xmlns:a16="http://schemas.microsoft.com/office/drawing/2014/main" id="{FD08D27F-2B0E-88EC-CB14-6217FEFAAFE6}"/>
              </a:ext>
            </a:extLst>
          </p:cNvPr>
          <p:cNvSpPr/>
          <p:nvPr/>
        </p:nvSpPr>
        <p:spPr>
          <a:xfrm flipV="1">
            <a:off x="15518065" y="0"/>
            <a:ext cx="2769935" cy="2769935"/>
          </a:xfrm>
          <a:custGeom>
            <a:avLst/>
            <a:gdLst/>
            <a:ahLst/>
            <a:cxnLst/>
            <a:rect l="l" t="t" r="r" b="b"/>
            <a:pathLst>
              <a:path w="2769935" h="2769935">
                <a:moveTo>
                  <a:pt x="0" y="2769935"/>
                </a:moveTo>
                <a:lnTo>
                  <a:pt x="2769935" y="2769935"/>
                </a:lnTo>
                <a:lnTo>
                  <a:pt x="2769935" y="0"/>
                </a:lnTo>
                <a:lnTo>
                  <a:pt x="0" y="0"/>
                </a:lnTo>
                <a:lnTo>
                  <a:pt x="0" y="2769935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0" name="AutoShape 11">
            <a:extLst>
              <a:ext uri="{FF2B5EF4-FFF2-40B4-BE49-F238E27FC236}">
                <a16:creationId xmlns:a16="http://schemas.microsoft.com/office/drawing/2014/main" id="{10B4E5E0-0429-4D68-2B66-FBF96BEC9CFA}"/>
              </a:ext>
            </a:extLst>
          </p:cNvPr>
          <p:cNvSpPr/>
          <p:nvPr/>
        </p:nvSpPr>
        <p:spPr>
          <a:xfrm>
            <a:off x="0" y="1562100"/>
            <a:ext cx="18288000" cy="0"/>
          </a:xfrm>
          <a:prstGeom prst="line">
            <a:avLst/>
          </a:prstGeom>
          <a:ln w="38100" cap="flat">
            <a:solidFill>
              <a:srgbClr val="FFC61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63CA98E-F8FD-C5CC-754F-4E3EA4177B0A}"/>
              </a:ext>
            </a:extLst>
          </p:cNvPr>
          <p:cNvSpPr txBox="1"/>
          <p:nvPr/>
        </p:nvSpPr>
        <p:spPr>
          <a:xfrm>
            <a:off x="17830800" y="9727625"/>
            <a:ext cx="45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200" dirty="0"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endParaRPr kumimoji="1" lang="ko-KR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" name="Group 34">
            <a:extLst>
              <a:ext uri="{FF2B5EF4-FFF2-40B4-BE49-F238E27FC236}">
                <a16:creationId xmlns:a16="http://schemas.microsoft.com/office/drawing/2014/main" id="{6E2FA2CE-F7DD-E8E3-841E-38F68453DF48}"/>
              </a:ext>
            </a:extLst>
          </p:cNvPr>
          <p:cNvGrpSpPr>
            <a:grpSpLocks noChangeAspect="1"/>
          </p:cNvGrpSpPr>
          <p:nvPr/>
        </p:nvGrpSpPr>
        <p:grpSpPr>
          <a:xfrm>
            <a:off x="11949798" y="2507545"/>
            <a:ext cx="2755906" cy="5600691"/>
            <a:chOff x="0" y="0"/>
            <a:chExt cx="5001260" cy="10163810"/>
          </a:xfrm>
        </p:grpSpPr>
        <p:sp>
          <p:nvSpPr>
            <p:cNvPr id="4" name="Freeform 35">
              <a:extLst>
                <a:ext uri="{FF2B5EF4-FFF2-40B4-BE49-F238E27FC236}">
                  <a16:creationId xmlns:a16="http://schemas.microsoft.com/office/drawing/2014/main" id="{4AC383D3-CA04-9ECC-C543-1577EBA5DD55}"/>
                </a:ext>
              </a:extLst>
            </p:cNvPr>
            <p:cNvSpPr/>
            <p:nvPr/>
          </p:nvSpPr>
          <p:spPr>
            <a:xfrm>
              <a:off x="0" y="0"/>
              <a:ext cx="5000993" cy="10163632"/>
            </a:xfrm>
            <a:custGeom>
              <a:avLst/>
              <a:gdLst/>
              <a:ahLst/>
              <a:cxnLst/>
              <a:rect l="l" t="t" r="r" b="b"/>
              <a:pathLst>
                <a:path w="5000993" h="10163632">
                  <a:moveTo>
                    <a:pt x="0" y="0"/>
                  </a:moveTo>
                  <a:lnTo>
                    <a:pt x="5000993" y="0"/>
                  </a:lnTo>
                  <a:lnTo>
                    <a:pt x="5000993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2"/>
              <a:stretch>
                <a:fillRect l="-45" r="-45"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36">
              <a:extLst>
                <a:ext uri="{FF2B5EF4-FFF2-40B4-BE49-F238E27FC236}">
                  <a16:creationId xmlns:a16="http://schemas.microsoft.com/office/drawing/2014/main" id="{457CE4D5-F98F-C3D8-7163-B97F816EA6AA}"/>
                </a:ext>
              </a:extLst>
            </p:cNvPr>
            <p:cNvSpPr/>
            <p:nvPr/>
          </p:nvSpPr>
          <p:spPr>
            <a:xfrm>
              <a:off x="338760" y="288798"/>
              <a:ext cx="4330776" cy="9398000"/>
            </a:xfrm>
            <a:custGeom>
              <a:avLst/>
              <a:gdLst/>
              <a:ahLst/>
              <a:cxnLst/>
              <a:rect l="l" t="t" r="r" b="b"/>
              <a:pathLst>
                <a:path w="4330776" h="9398000">
                  <a:moveTo>
                    <a:pt x="3894366" y="9398000"/>
                  </a:moveTo>
                  <a:lnTo>
                    <a:pt x="436410" y="9398000"/>
                  </a:lnTo>
                  <a:cubicBezTo>
                    <a:pt x="195389" y="9398000"/>
                    <a:pt x="0" y="9202610"/>
                    <a:pt x="0" y="8961590"/>
                  </a:cubicBezTo>
                  <a:lnTo>
                    <a:pt x="0" y="436410"/>
                  </a:lnTo>
                  <a:cubicBezTo>
                    <a:pt x="0" y="195390"/>
                    <a:pt x="195389" y="0"/>
                    <a:pt x="436410" y="0"/>
                  </a:cubicBezTo>
                  <a:lnTo>
                    <a:pt x="861580" y="0"/>
                  </a:lnTo>
                  <a:cubicBezTo>
                    <a:pt x="902373" y="0"/>
                    <a:pt x="935444" y="33071"/>
                    <a:pt x="935444" y="73863"/>
                  </a:cubicBezTo>
                  <a:lnTo>
                    <a:pt x="935444" y="73863"/>
                  </a:lnTo>
                  <a:cubicBezTo>
                    <a:pt x="935444" y="225019"/>
                    <a:pt x="1057745" y="347688"/>
                    <a:pt x="1208913" y="348120"/>
                  </a:cubicBezTo>
                  <a:lnTo>
                    <a:pt x="3105874" y="353619"/>
                  </a:lnTo>
                  <a:cubicBezTo>
                    <a:pt x="3257651" y="354063"/>
                    <a:pt x="3380930" y="231140"/>
                    <a:pt x="3380930" y="79362"/>
                  </a:cubicBezTo>
                  <a:lnTo>
                    <a:pt x="3380930" y="73863"/>
                  </a:lnTo>
                  <a:cubicBezTo>
                    <a:pt x="3380930" y="33071"/>
                    <a:pt x="3414001" y="0"/>
                    <a:pt x="3454794" y="0"/>
                  </a:cubicBezTo>
                  <a:lnTo>
                    <a:pt x="3894366" y="0"/>
                  </a:lnTo>
                  <a:cubicBezTo>
                    <a:pt x="4135387" y="0"/>
                    <a:pt x="4330776" y="195390"/>
                    <a:pt x="4330776" y="436410"/>
                  </a:cubicBezTo>
                  <a:lnTo>
                    <a:pt x="4330776" y="8961603"/>
                  </a:lnTo>
                  <a:cubicBezTo>
                    <a:pt x="4330776" y="9202610"/>
                    <a:pt x="4135387" y="9398000"/>
                    <a:pt x="3894366" y="9398000"/>
                  </a:cubicBezTo>
                  <a:close/>
                </a:path>
              </a:pathLst>
            </a:custGeom>
            <a:blipFill>
              <a:blip r:embed="rId7"/>
              <a:stretch>
                <a:fillRect l="-78" r="-78"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2769935" cy="2769935"/>
          </a:xfrm>
          <a:custGeom>
            <a:avLst/>
            <a:gdLst/>
            <a:ahLst/>
            <a:cxnLst/>
            <a:rect l="l" t="t" r="r" b="b"/>
            <a:pathLst>
              <a:path w="2769935" h="2769935">
                <a:moveTo>
                  <a:pt x="2769935" y="2769935"/>
                </a:moveTo>
                <a:lnTo>
                  <a:pt x="0" y="2769935"/>
                </a:lnTo>
                <a:lnTo>
                  <a:pt x="0" y="0"/>
                </a:lnTo>
                <a:lnTo>
                  <a:pt x="2769935" y="0"/>
                </a:lnTo>
                <a:lnTo>
                  <a:pt x="2769935" y="276993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4953000" y="266700"/>
            <a:ext cx="9916463" cy="9729083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5715000" y="6350000"/>
                  </a:moveTo>
                  <a:lnTo>
                    <a:pt x="635000" y="6350000"/>
                  </a:lnTo>
                  <a:cubicBezTo>
                    <a:pt x="284480" y="6350000"/>
                    <a:pt x="0" y="6065520"/>
                    <a:pt x="0" y="5715000"/>
                  </a:cubicBezTo>
                  <a:lnTo>
                    <a:pt x="0" y="635000"/>
                  </a:lnTo>
                  <a:cubicBezTo>
                    <a:pt x="0" y="284480"/>
                    <a:pt x="284480" y="0"/>
                    <a:pt x="635000" y="0"/>
                  </a:cubicBezTo>
                  <a:lnTo>
                    <a:pt x="5715000" y="0"/>
                  </a:lnTo>
                  <a:cubicBezTo>
                    <a:pt x="6065520" y="0"/>
                    <a:pt x="6350000" y="284480"/>
                    <a:pt x="6350000" y="635000"/>
                  </a:cubicBezTo>
                  <a:lnTo>
                    <a:pt x="6350000" y="5715000"/>
                  </a:lnTo>
                  <a:cubicBezTo>
                    <a:pt x="6350000" y="6065520"/>
                    <a:pt x="6065520" y="6350000"/>
                    <a:pt x="5715000" y="635000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838200" y="2811660"/>
            <a:ext cx="3561985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1" dirty="0" err="1">
                <a:solidFill>
                  <a:srgbClr val="1C1C1C"/>
                </a:solidFill>
                <a:latin typeface="+mj-ea"/>
                <a:ea typeface="+mj-ea"/>
              </a:rPr>
              <a:t>시연</a:t>
            </a:r>
            <a:r>
              <a:rPr lang="en-US" sz="6000" b="1" dirty="0">
                <a:solidFill>
                  <a:srgbClr val="1C1C1C"/>
                </a:solidFill>
                <a:latin typeface="+mj-ea"/>
                <a:ea typeface="+mj-ea"/>
              </a:rPr>
              <a:t> </a:t>
            </a:r>
            <a:r>
              <a:rPr lang="en-US" sz="6000" b="1" dirty="0" err="1">
                <a:solidFill>
                  <a:srgbClr val="1C1C1C"/>
                </a:solidFill>
                <a:latin typeface="+mj-ea"/>
                <a:ea typeface="+mj-ea"/>
              </a:rPr>
              <a:t>영상</a:t>
            </a:r>
            <a:endParaRPr lang="en-US" sz="6000" b="1" dirty="0">
              <a:solidFill>
                <a:srgbClr val="1C1C1C"/>
              </a:solidFill>
              <a:latin typeface="+mj-ea"/>
              <a:ea typeface="+mj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CB32F5-BF42-C8BE-DBDE-10886F647952}"/>
              </a:ext>
            </a:extLst>
          </p:cNvPr>
          <p:cNvSpPr txBox="1"/>
          <p:nvPr/>
        </p:nvSpPr>
        <p:spPr>
          <a:xfrm>
            <a:off x="17830800" y="9727625"/>
            <a:ext cx="45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200" dirty="0"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  <a:endParaRPr kumimoji="1" lang="ko-KR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텍스트, 폰트, 스크린샷, 도표이(가) 표시된 사진&#10;&#10;자동 생성된 설명">
            <a:extLst>
              <a:ext uri="{FF2B5EF4-FFF2-40B4-BE49-F238E27FC236}">
                <a16:creationId xmlns:a16="http://schemas.microsoft.com/office/drawing/2014/main" id="{EE32B1F5-CB62-B542-AE8D-E103ACA825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886" y="1322794"/>
            <a:ext cx="15646907" cy="5801906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 flipV="1">
            <a:off x="15518065" y="0"/>
            <a:ext cx="2769935" cy="2769935"/>
          </a:xfrm>
          <a:custGeom>
            <a:avLst/>
            <a:gdLst/>
            <a:ahLst/>
            <a:cxnLst/>
            <a:rect l="l" t="t" r="r" b="b"/>
            <a:pathLst>
              <a:path w="2769935" h="2769935">
                <a:moveTo>
                  <a:pt x="0" y="2769935"/>
                </a:moveTo>
                <a:lnTo>
                  <a:pt x="2769935" y="2769935"/>
                </a:lnTo>
                <a:lnTo>
                  <a:pt x="2769935" y="0"/>
                </a:lnTo>
                <a:lnTo>
                  <a:pt x="0" y="0"/>
                </a:lnTo>
                <a:lnTo>
                  <a:pt x="0" y="2769935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D493F7-98B2-22E1-6D53-C6503BABD77E}"/>
              </a:ext>
            </a:extLst>
          </p:cNvPr>
          <p:cNvSpPr txBox="1"/>
          <p:nvPr/>
        </p:nvSpPr>
        <p:spPr>
          <a:xfrm>
            <a:off x="381000" y="6890173"/>
            <a:ext cx="17526000" cy="3015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kumimoji="1" lang="ko-KR" altLang="en-US" sz="2600" b="1" dirty="0">
                <a:latin typeface="+mn-ea"/>
              </a:rPr>
              <a:t>카메라를 사용하여 사물에 있는 </a:t>
            </a:r>
            <a:r>
              <a:rPr kumimoji="1" lang="ko-KR" altLang="en-US" sz="2600" b="1" dirty="0">
                <a:solidFill>
                  <a:srgbClr val="FF0000"/>
                </a:solidFill>
                <a:latin typeface="+mn-ea"/>
              </a:rPr>
              <a:t>텍스트를 인식</a:t>
            </a:r>
            <a:r>
              <a:rPr kumimoji="1" lang="ko-KR" altLang="en-US" sz="2600" b="1" dirty="0">
                <a:latin typeface="+mn-ea"/>
              </a:rPr>
              <a:t>한 후 </a:t>
            </a:r>
            <a:r>
              <a:rPr kumimoji="1" lang="ko-KR" altLang="en-US" sz="2600" b="1" dirty="0">
                <a:solidFill>
                  <a:srgbClr val="FF0000"/>
                </a:solidFill>
                <a:latin typeface="+mn-ea"/>
              </a:rPr>
              <a:t>텍스트를 </a:t>
            </a:r>
            <a:r>
              <a:rPr kumimoji="1" lang="ko-KR" altLang="en-US" sz="2600" b="1" dirty="0">
                <a:latin typeface="+mn-ea"/>
              </a:rPr>
              <a:t>사용자에게</a:t>
            </a:r>
            <a:r>
              <a:rPr kumimoji="1" lang="ko-KR" altLang="en-US" sz="2600" b="1" dirty="0">
                <a:solidFill>
                  <a:srgbClr val="FF0000"/>
                </a:solidFill>
                <a:latin typeface="+mn-ea"/>
              </a:rPr>
              <a:t> 들려준다</a:t>
            </a:r>
            <a:endParaRPr kumimoji="1" lang="en-US" altLang="ko-KR" sz="2600" b="1" dirty="0">
              <a:solidFill>
                <a:srgbClr val="FF0000"/>
              </a:solidFill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kumimoji="1" lang="ko-KR" altLang="en-US" sz="2600" b="1" dirty="0">
                <a:latin typeface="+mn-ea"/>
              </a:rPr>
              <a:t>사용자는 앱에서 들려준 정보를 바탕으로 </a:t>
            </a:r>
            <a:r>
              <a:rPr kumimoji="1" lang="ko-KR" altLang="en-US" sz="2600" b="1" dirty="0">
                <a:solidFill>
                  <a:srgbClr val="FF0000"/>
                </a:solidFill>
                <a:latin typeface="+mn-ea"/>
              </a:rPr>
              <a:t>사용자만의 음성을 녹음</a:t>
            </a:r>
            <a:r>
              <a:rPr kumimoji="1" lang="ko-KR" altLang="en-US" sz="2600" b="1" dirty="0">
                <a:latin typeface="+mn-ea"/>
              </a:rPr>
              <a:t>한다</a:t>
            </a:r>
            <a:endParaRPr kumimoji="1" lang="en-US" altLang="ko-KR" sz="2600" b="1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kumimoji="1" lang="ko-KR" altLang="en-US" sz="2600" b="1" spc="-300" dirty="0">
                <a:latin typeface="+mn-ea"/>
              </a:rPr>
              <a:t>앱에서 </a:t>
            </a:r>
            <a:r>
              <a:rPr kumimoji="1" lang="en-US" altLang="ko-KR" sz="2600" b="1" spc="-300" dirty="0">
                <a:latin typeface="+mn-ea"/>
              </a:rPr>
              <a:t>HTTP </a:t>
            </a:r>
            <a:r>
              <a:rPr kumimoji="1" lang="ko-KR" altLang="en-US" sz="2600" b="1" spc="-300" dirty="0">
                <a:latin typeface="+mn-ea"/>
              </a:rPr>
              <a:t>통신의 </a:t>
            </a:r>
            <a:r>
              <a:rPr kumimoji="1" lang="en-US" altLang="ko-KR" sz="2600" b="1" spc="-300" dirty="0">
                <a:latin typeface="+mn-ea"/>
              </a:rPr>
              <a:t>POST</a:t>
            </a:r>
            <a:r>
              <a:rPr kumimoji="1" lang="ko-KR" altLang="en-US" sz="2600" b="1" spc="-300" dirty="0">
                <a:latin typeface="+mn-ea"/>
              </a:rPr>
              <a:t> 메소드로 </a:t>
            </a:r>
            <a:r>
              <a:rPr kumimoji="1" lang="ko-KR" altLang="en-US" sz="2600" b="1" spc="-300" dirty="0">
                <a:solidFill>
                  <a:srgbClr val="FF0000"/>
                </a:solidFill>
                <a:latin typeface="+mn-ea"/>
              </a:rPr>
              <a:t>음성녹음 파일을 서버에 저장</a:t>
            </a:r>
            <a:r>
              <a:rPr kumimoji="1" lang="ko-KR" altLang="en-US" sz="2600" b="1" spc="-300" dirty="0">
                <a:latin typeface="+mn-ea"/>
              </a:rPr>
              <a:t>한 후</a:t>
            </a:r>
            <a:r>
              <a:rPr kumimoji="1" lang="en-US" altLang="ko-KR" sz="2600" b="1" spc="-300" dirty="0">
                <a:latin typeface="+mn-ea"/>
              </a:rPr>
              <a:t>,</a:t>
            </a:r>
            <a:r>
              <a:rPr kumimoji="1" lang="ko-KR" altLang="en-US" sz="2600" b="1" spc="-300" dirty="0">
                <a:latin typeface="+mn-ea"/>
              </a:rPr>
              <a:t> </a:t>
            </a:r>
            <a:r>
              <a:rPr kumimoji="1" lang="ko-KR" altLang="en-US" sz="2600" b="1" spc="-300" dirty="0">
                <a:solidFill>
                  <a:srgbClr val="FF0000"/>
                </a:solidFill>
                <a:latin typeface="+mn-ea"/>
              </a:rPr>
              <a:t>응답으로</a:t>
            </a:r>
            <a:r>
              <a:rPr kumimoji="1" lang="ko-KR" altLang="en-US" sz="2600" b="1" spc="-300" dirty="0">
                <a:latin typeface="+mn-ea"/>
              </a:rPr>
              <a:t> 음성 녹음파일이</a:t>
            </a:r>
            <a:r>
              <a:rPr kumimoji="1" lang="ko-KR" altLang="en-US" sz="2600" b="1" spc="-300" dirty="0">
                <a:solidFill>
                  <a:srgbClr val="FF0000"/>
                </a:solidFill>
                <a:latin typeface="+mn-ea"/>
              </a:rPr>
              <a:t> 저장된 서버의 </a:t>
            </a:r>
            <a:r>
              <a:rPr kumimoji="1" lang="en-US" altLang="ko-KR" sz="2600" b="1" spc="-300" dirty="0">
                <a:solidFill>
                  <a:srgbClr val="FF0000"/>
                </a:solidFill>
                <a:latin typeface="+mn-ea"/>
              </a:rPr>
              <a:t>URL</a:t>
            </a:r>
            <a:r>
              <a:rPr kumimoji="1" lang="ko-KR" altLang="en-US" sz="2600" b="1" spc="-300" dirty="0">
                <a:latin typeface="+mn-ea"/>
              </a:rPr>
              <a:t>을 가져온다</a:t>
            </a:r>
            <a:endParaRPr kumimoji="1" lang="en-US" altLang="ko-KR" sz="2600" b="1" spc="-3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kumimoji="1" lang="ko-KR" altLang="en-US" sz="2600" b="1" dirty="0">
                <a:latin typeface="+mn-ea"/>
              </a:rPr>
              <a:t>음성녹음 파일이 저장된 </a:t>
            </a:r>
            <a:r>
              <a:rPr kumimoji="1" lang="ko-KR" altLang="en-US" sz="2600" b="1" dirty="0">
                <a:solidFill>
                  <a:srgbClr val="FF0000"/>
                </a:solidFill>
                <a:latin typeface="+mn-ea"/>
              </a:rPr>
              <a:t>서버의 </a:t>
            </a:r>
            <a:r>
              <a:rPr kumimoji="1" lang="en-US" altLang="ko-KR" sz="2600" b="1" dirty="0">
                <a:solidFill>
                  <a:srgbClr val="FF0000"/>
                </a:solidFill>
                <a:latin typeface="+mn-ea"/>
              </a:rPr>
              <a:t>URL</a:t>
            </a:r>
            <a:r>
              <a:rPr kumimoji="1" lang="ko-KR" altLang="en-US" sz="2600" b="1" dirty="0">
                <a:solidFill>
                  <a:srgbClr val="FF0000"/>
                </a:solidFill>
                <a:latin typeface="+mn-ea"/>
              </a:rPr>
              <a:t>을 </a:t>
            </a:r>
            <a:r>
              <a:rPr kumimoji="1" lang="ko-KR" altLang="en-US" sz="2600" b="1" dirty="0" err="1">
                <a:latin typeface="+mn-ea"/>
              </a:rPr>
              <a:t>라즈베리파이에</a:t>
            </a:r>
            <a:r>
              <a:rPr kumimoji="1" lang="ko-KR" altLang="en-US" sz="2600" b="1" dirty="0">
                <a:solidFill>
                  <a:srgbClr val="FF0000"/>
                </a:solidFill>
                <a:latin typeface="+mn-ea"/>
              </a:rPr>
              <a:t> </a:t>
            </a:r>
            <a:r>
              <a:rPr kumimoji="1" lang="en-US" altLang="ko-KR" sz="2600" b="1" dirty="0">
                <a:solidFill>
                  <a:srgbClr val="FF0000"/>
                </a:solidFill>
                <a:latin typeface="+mn-ea"/>
              </a:rPr>
              <a:t>TCP </a:t>
            </a:r>
            <a:r>
              <a:rPr kumimoji="1" lang="ko-KR" altLang="en-US" sz="2600" b="1" dirty="0">
                <a:solidFill>
                  <a:srgbClr val="FF0000"/>
                </a:solidFill>
                <a:latin typeface="+mn-ea"/>
              </a:rPr>
              <a:t>통신으로 전송</a:t>
            </a:r>
            <a:r>
              <a:rPr kumimoji="1" lang="ko-KR" altLang="en-US" sz="2600" b="1" dirty="0">
                <a:latin typeface="+mn-ea"/>
              </a:rPr>
              <a:t>한다</a:t>
            </a:r>
            <a:endParaRPr kumimoji="1" lang="en-US" altLang="ko-KR" sz="2600" b="1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kumimoji="1" lang="ko-KR" altLang="en-US" sz="2600" b="1" dirty="0" err="1">
                <a:latin typeface="+mn-ea"/>
              </a:rPr>
              <a:t>라즈베리파이에서</a:t>
            </a:r>
            <a:r>
              <a:rPr kumimoji="1" lang="ko-KR" altLang="en-US" sz="2600" b="1" dirty="0">
                <a:latin typeface="+mn-ea"/>
              </a:rPr>
              <a:t> </a:t>
            </a:r>
            <a:r>
              <a:rPr kumimoji="1" lang="en-US" altLang="ko-KR" sz="2600" b="1" dirty="0">
                <a:latin typeface="+mn-ea"/>
              </a:rPr>
              <a:t>PN532</a:t>
            </a:r>
            <a:r>
              <a:rPr kumimoji="1" lang="ko-KR" altLang="en-US" sz="2600" b="1" dirty="0">
                <a:latin typeface="+mn-ea"/>
              </a:rPr>
              <a:t> 모듈을 통해 </a:t>
            </a:r>
            <a:r>
              <a:rPr kumimoji="1" lang="en-US" altLang="ko-KR" sz="2600" b="1" dirty="0">
                <a:solidFill>
                  <a:srgbClr val="FF0000"/>
                </a:solidFill>
                <a:latin typeface="+mn-ea"/>
              </a:rPr>
              <a:t>NFC</a:t>
            </a:r>
            <a:r>
              <a:rPr kumimoji="1" lang="ko-KR" altLang="en-US" sz="2600" b="1" dirty="0">
                <a:solidFill>
                  <a:srgbClr val="FF0000"/>
                </a:solidFill>
                <a:latin typeface="+mn-ea"/>
              </a:rPr>
              <a:t> 스티커에</a:t>
            </a:r>
            <a:r>
              <a:rPr kumimoji="1" lang="ko-KR" altLang="en-US" sz="2600" b="1" dirty="0">
                <a:latin typeface="+mn-ea"/>
              </a:rPr>
              <a:t> 음성녹음 파일이 저장된 </a:t>
            </a:r>
            <a:r>
              <a:rPr kumimoji="1" lang="ko-KR" altLang="en-US" sz="2600" b="1" dirty="0">
                <a:solidFill>
                  <a:srgbClr val="FF0000"/>
                </a:solidFill>
                <a:latin typeface="+mn-ea"/>
              </a:rPr>
              <a:t>서버의 </a:t>
            </a:r>
            <a:r>
              <a:rPr kumimoji="1" lang="en-US" altLang="ko-KR" sz="2600" b="1" dirty="0">
                <a:solidFill>
                  <a:srgbClr val="FF0000"/>
                </a:solidFill>
                <a:latin typeface="+mn-ea"/>
              </a:rPr>
              <a:t>URL</a:t>
            </a:r>
            <a:r>
              <a:rPr kumimoji="1" lang="ko-KR" altLang="en-US" sz="2600" b="1" dirty="0">
                <a:solidFill>
                  <a:srgbClr val="FF0000"/>
                </a:solidFill>
                <a:latin typeface="+mn-ea"/>
              </a:rPr>
              <a:t>을 저장</a:t>
            </a:r>
            <a:r>
              <a:rPr kumimoji="1" lang="ko-KR" altLang="en-US" sz="2600" b="1" dirty="0">
                <a:latin typeface="+mn-ea"/>
              </a:rPr>
              <a:t>한다</a:t>
            </a:r>
            <a:endParaRPr kumimoji="1" lang="en-US" altLang="ko-KR" sz="2600" b="1" dirty="0">
              <a:latin typeface="+mn-ea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381000" y="536080"/>
            <a:ext cx="16192500" cy="8488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ko-KR" altLang="en-US" sz="5400" b="1" dirty="0">
                <a:solidFill>
                  <a:srgbClr val="000000"/>
                </a:solidFill>
                <a:latin typeface="+mn-ea"/>
              </a:rPr>
              <a:t>시스템 흐름</a:t>
            </a:r>
            <a:r>
              <a:rPr lang="en-US" sz="5400" b="1" dirty="0">
                <a:solidFill>
                  <a:srgbClr val="000000"/>
                </a:solidFill>
                <a:latin typeface="+mn-ea"/>
              </a:rPr>
              <a:t> - NFC </a:t>
            </a:r>
            <a:r>
              <a:rPr lang="en-US" sz="5400" b="1" dirty="0" err="1">
                <a:solidFill>
                  <a:srgbClr val="000000"/>
                </a:solidFill>
                <a:latin typeface="+mn-ea"/>
              </a:rPr>
              <a:t>스티커에</a:t>
            </a:r>
            <a:r>
              <a:rPr lang="en-US" sz="5400" b="1" dirty="0">
                <a:solidFill>
                  <a:srgbClr val="000000"/>
                </a:solidFill>
                <a:latin typeface="+mn-ea"/>
              </a:rPr>
              <a:t> </a:t>
            </a:r>
            <a:r>
              <a:rPr lang="ko-KR" altLang="en-US" sz="5400" b="1" dirty="0">
                <a:solidFill>
                  <a:srgbClr val="000000"/>
                </a:solidFill>
                <a:latin typeface="+mn-ea"/>
              </a:rPr>
              <a:t>음성을</a:t>
            </a:r>
            <a:r>
              <a:rPr lang="en-US" sz="5400" b="1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sz="5400" b="1" dirty="0" err="1">
                <a:solidFill>
                  <a:srgbClr val="000000"/>
                </a:solidFill>
                <a:latin typeface="+mn-ea"/>
              </a:rPr>
              <a:t>담는</a:t>
            </a:r>
            <a:r>
              <a:rPr lang="en-US" sz="5400" b="1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sz="5400" b="1" dirty="0" err="1">
                <a:solidFill>
                  <a:srgbClr val="000000"/>
                </a:solidFill>
                <a:latin typeface="+mn-ea"/>
              </a:rPr>
              <a:t>과정</a:t>
            </a:r>
            <a:endParaRPr lang="en-US" sz="5400" b="1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6" name="AutoShape 11">
            <a:extLst>
              <a:ext uri="{FF2B5EF4-FFF2-40B4-BE49-F238E27FC236}">
                <a16:creationId xmlns:a16="http://schemas.microsoft.com/office/drawing/2014/main" id="{19BD6D16-08FE-A074-E4D8-487F61D6D6A3}"/>
              </a:ext>
            </a:extLst>
          </p:cNvPr>
          <p:cNvSpPr/>
          <p:nvPr/>
        </p:nvSpPr>
        <p:spPr>
          <a:xfrm>
            <a:off x="0" y="1562100"/>
            <a:ext cx="18288000" cy="0"/>
          </a:xfrm>
          <a:prstGeom prst="line">
            <a:avLst/>
          </a:prstGeom>
          <a:ln w="38100" cap="flat">
            <a:solidFill>
              <a:srgbClr val="FFC61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C5BB491-8CB1-0468-82FD-72E078568133}"/>
              </a:ext>
            </a:extLst>
          </p:cNvPr>
          <p:cNvSpPr txBox="1"/>
          <p:nvPr/>
        </p:nvSpPr>
        <p:spPr>
          <a:xfrm>
            <a:off x="17830800" y="9727625"/>
            <a:ext cx="45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200" dirty="0"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  <a:endParaRPr kumimoji="1" lang="ko-KR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14483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텍스트, 폰트, 도표, 스크린샷이(가) 표시된 사진&#10;&#10;자동 생성된 설명">
            <a:extLst>
              <a:ext uri="{FF2B5EF4-FFF2-40B4-BE49-F238E27FC236}">
                <a16:creationId xmlns:a16="http://schemas.microsoft.com/office/drawing/2014/main" id="{A70CE4D8-EB9D-C0E2-161F-203DCA0FBB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368940"/>
            <a:ext cx="12176914" cy="5892407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 flipV="1">
            <a:off x="15518065" y="0"/>
            <a:ext cx="2769935" cy="2769935"/>
          </a:xfrm>
          <a:custGeom>
            <a:avLst/>
            <a:gdLst/>
            <a:ahLst/>
            <a:cxnLst/>
            <a:rect l="l" t="t" r="r" b="b"/>
            <a:pathLst>
              <a:path w="2769935" h="2769935">
                <a:moveTo>
                  <a:pt x="0" y="2769935"/>
                </a:moveTo>
                <a:lnTo>
                  <a:pt x="2769935" y="2769935"/>
                </a:lnTo>
                <a:lnTo>
                  <a:pt x="2769935" y="0"/>
                </a:lnTo>
                <a:lnTo>
                  <a:pt x="0" y="0"/>
                </a:lnTo>
                <a:lnTo>
                  <a:pt x="0" y="2769935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D493F7-98B2-22E1-6D53-C6503BABD77E}"/>
              </a:ext>
            </a:extLst>
          </p:cNvPr>
          <p:cNvSpPr txBox="1"/>
          <p:nvPr/>
        </p:nvSpPr>
        <p:spPr>
          <a:xfrm>
            <a:off x="729521" y="6879651"/>
            <a:ext cx="17526000" cy="3690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kumimoji="1" lang="en-US" altLang="ko-KR" sz="3200" b="1" dirty="0">
                <a:latin typeface="+mn-ea"/>
              </a:rPr>
              <a:t>PN532</a:t>
            </a:r>
            <a:r>
              <a:rPr kumimoji="1" lang="ko-KR" altLang="en-US" sz="3200" b="1" dirty="0">
                <a:latin typeface="+mn-ea"/>
              </a:rPr>
              <a:t> 모듈을 통해 </a:t>
            </a:r>
            <a:r>
              <a:rPr kumimoji="1" lang="en-US" altLang="ko-KR" sz="3200" b="1" dirty="0">
                <a:solidFill>
                  <a:srgbClr val="FF0000"/>
                </a:solidFill>
                <a:latin typeface="+mn-ea"/>
              </a:rPr>
              <a:t>NFC</a:t>
            </a:r>
            <a:r>
              <a:rPr kumimoji="1" lang="ko-KR" altLang="en-US" sz="3200" b="1" dirty="0">
                <a:solidFill>
                  <a:srgbClr val="FF0000"/>
                </a:solidFill>
                <a:latin typeface="+mn-ea"/>
              </a:rPr>
              <a:t> 스티커에 저장</a:t>
            </a:r>
            <a:r>
              <a:rPr kumimoji="1" lang="ko-KR" altLang="en-US" sz="3200" b="1" dirty="0">
                <a:latin typeface="+mn-ea"/>
              </a:rPr>
              <a:t>되어 있는</a:t>
            </a:r>
            <a:r>
              <a:rPr kumimoji="1" lang="ko-KR" altLang="en-US" sz="3200" b="1" dirty="0">
                <a:solidFill>
                  <a:srgbClr val="FF0000"/>
                </a:solidFill>
                <a:latin typeface="+mn-ea"/>
              </a:rPr>
              <a:t> 서버 </a:t>
            </a:r>
            <a:r>
              <a:rPr kumimoji="1" lang="en-US" altLang="ko-KR" sz="3200" b="1" dirty="0">
                <a:solidFill>
                  <a:srgbClr val="FF0000"/>
                </a:solidFill>
                <a:latin typeface="+mn-ea"/>
              </a:rPr>
              <a:t>URL</a:t>
            </a:r>
            <a:r>
              <a:rPr kumimoji="1" lang="ko-KR" altLang="en-US" sz="3200" b="1" dirty="0">
                <a:latin typeface="+mn-ea"/>
              </a:rPr>
              <a:t>을 읽어온다</a:t>
            </a:r>
            <a:endParaRPr kumimoji="1" lang="en-US" altLang="ko-KR" sz="3200" b="1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kumimoji="1" lang="en-US" altLang="ko-KR" sz="3200" b="1" dirty="0">
                <a:latin typeface="+mn-ea"/>
              </a:rPr>
              <a:t>TCP</a:t>
            </a:r>
            <a:r>
              <a:rPr kumimoji="1" lang="ko-KR" altLang="en-US" sz="3200" b="1" dirty="0">
                <a:latin typeface="+mn-ea"/>
              </a:rPr>
              <a:t> 통신을 통해 </a:t>
            </a:r>
            <a:r>
              <a:rPr kumimoji="1" lang="ko-KR" altLang="en-US" sz="3200" b="1" dirty="0" err="1">
                <a:latin typeface="+mn-ea"/>
              </a:rPr>
              <a:t>라즈베리파이에서</a:t>
            </a:r>
            <a:r>
              <a:rPr kumimoji="1" lang="ko-KR" altLang="en-US" sz="3200" b="1" dirty="0">
                <a:latin typeface="+mn-ea"/>
              </a:rPr>
              <a:t> 앱으로</a:t>
            </a:r>
            <a:r>
              <a:rPr kumimoji="1" lang="ko-KR" altLang="en-US" sz="3200" b="1" dirty="0">
                <a:solidFill>
                  <a:srgbClr val="FF0000"/>
                </a:solidFill>
                <a:latin typeface="+mn-ea"/>
              </a:rPr>
              <a:t> </a:t>
            </a:r>
            <a:r>
              <a:rPr kumimoji="1" lang="ko-KR" altLang="en-US" sz="3200" b="1" dirty="0">
                <a:latin typeface="+mn-ea"/>
              </a:rPr>
              <a:t>음성 녹음이 저장되어 있는</a:t>
            </a:r>
            <a:r>
              <a:rPr kumimoji="1" lang="ko-KR" altLang="en-US" sz="3200" b="1" dirty="0">
                <a:solidFill>
                  <a:srgbClr val="FF0000"/>
                </a:solidFill>
                <a:latin typeface="+mn-ea"/>
              </a:rPr>
              <a:t> 서버 </a:t>
            </a:r>
            <a:r>
              <a:rPr kumimoji="1" lang="en-US" altLang="ko-KR" sz="3200" b="1" dirty="0">
                <a:solidFill>
                  <a:srgbClr val="FF0000"/>
                </a:solidFill>
                <a:latin typeface="+mn-ea"/>
              </a:rPr>
              <a:t>URL</a:t>
            </a:r>
            <a:r>
              <a:rPr kumimoji="1" lang="ko-KR" altLang="en-US" sz="3200" b="1" dirty="0">
                <a:latin typeface="+mn-ea"/>
              </a:rPr>
              <a:t>을 </a:t>
            </a:r>
            <a:r>
              <a:rPr kumimoji="1" lang="ko-KR" altLang="en-US" sz="3200" b="1" dirty="0">
                <a:solidFill>
                  <a:srgbClr val="FF0000"/>
                </a:solidFill>
                <a:latin typeface="+mn-ea"/>
              </a:rPr>
              <a:t>전송한다</a:t>
            </a:r>
            <a:endParaRPr kumimoji="1" lang="en-US" altLang="ko-KR" sz="3200" b="1" dirty="0">
              <a:solidFill>
                <a:srgbClr val="FF0000"/>
              </a:solidFill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kumimoji="1" lang="ko-KR" altLang="en-US" sz="3200" b="1" dirty="0">
                <a:latin typeface="+mn-ea"/>
              </a:rPr>
              <a:t>앱에서 </a:t>
            </a:r>
            <a:r>
              <a:rPr kumimoji="1" lang="en-US" altLang="ko-KR" sz="3200" b="1" dirty="0">
                <a:latin typeface="+mn-ea"/>
              </a:rPr>
              <a:t>URL</a:t>
            </a:r>
            <a:r>
              <a:rPr kumimoji="1" lang="ko-KR" altLang="en-US" sz="3200" b="1" dirty="0">
                <a:latin typeface="+mn-ea"/>
              </a:rPr>
              <a:t>을 그대로 </a:t>
            </a:r>
            <a:r>
              <a:rPr kumimoji="1" lang="en-US" altLang="ko-KR" sz="3200" b="1" dirty="0">
                <a:latin typeface="+mn-ea"/>
              </a:rPr>
              <a:t>HTTP GET</a:t>
            </a:r>
            <a:r>
              <a:rPr kumimoji="1" lang="ko-KR" altLang="en-US" sz="3200" b="1" dirty="0">
                <a:latin typeface="+mn-ea"/>
              </a:rPr>
              <a:t> 메소드로 </a:t>
            </a:r>
            <a:r>
              <a:rPr kumimoji="1" lang="ko-KR" altLang="en-US" sz="3200" b="1" dirty="0">
                <a:solidFill>
                  <a:srgbClr val="FF0000"/>
                </a:solidFill>
                <a:latin typeface="+mn-ea"/>
              </a:rPr>
              <a:t>음성녹음 파일을 다운받아 재생</a:t>
            </a:r>
            <a:r>
              <a:rPr kumimoji="1" lang="ko-KR" altLang="en-US" sz="3200" b="1" dirty="0">
                <a:latin typeface="+mn-ea"/>
              </a:rPr>
              <a:t>한다</a:t>
            </a:r>
            <a:endParaRPr kumimoji="1" lang="en-US" altLang="ko-KR" sz="3200" b="1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kumimoji="1" lang="ko-KR" altLang="en-US" sz="3200" b="1" dirty="0">
                <a:latin typeface="+mn-ea"/>
              </a:rPr>
              <a:t>사용자는 전에 녹음했던</a:t>
            </a:r>
            <a:r>
              <a:rPr kumimoji="1" lang="ko-KR" altLang="en-US" sz="3200" b="1" dirty="0">
                <a:solidFill>
                  <a:srgbClr val="FF0000"/>
                </a:solidFill>
                <a:latin typeface="+mn-ea"/>
              </a:rPr>
              <a:t> 음성녹음파일을 들으며 어떤 물건인지 </a:t>
            </a:r>
            <a:r>
              <a:rPr kumimoji="1" lang="ko-KR" altLang="en-US" sz="3200" b="1" dirty="0">
                <a:latin typeface="+mn-ea"/>
              </a:rPr>
              <a:t>확인 할 수 있다</a:t>
            </a:r>
            <a:endParaRPr kumimoji="1" lang="en-US" altLang="ko-KR" sz="3200" b="1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endParaRPr kumimoji="1" lang="en-US" altLang="ko-KR" sz="3200" b="1" dirty="0">
              <a:latin typeface="+mn-ea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381000" y="520053"/>
            <a:ext cx="16192500" cy="8488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ko-KR" altLang="en-US" sz="5400" b="1" dirty="0">
                <a:solidFill>
                  <a:srgbClr val="000000"/>
                </a:solidFill>
                <a:latin typeface="+mn-ea"/>
              </a:rPr>
              <a:t>시스템 흐름</a:t>
            </a:r>
            <a:r>
              <a:rPr lang="en-US" sz="5400" b="1" dirty="0">
                <a:solidFill>
                  <a:srgbClr val="000000"/>
                </a:solidFill>
                <a:latin typeface="+mn-ea"/>
              </a:rPr>
              <a:t> - NFC </a:t>
            </a:r>
            <a:r>
              <a:rPr lang="en-US" sz="5400" b="1" dirty="0" err="1">
                <a:solidFill>
                  <a:srgbClr val="000000"/>
                </a:solidFill>
                <a:latin typeface="+mn-ea"/>
              </a:rPr>
              <a:t>스티커에</a:t>
            </a:r>
            <a:r>
              <a:rPr lang="ko-KR" altLang="en-US" sz="5400" b="1" dirty="0">
                <a:solidFill>
                  <a:srgbClr val="000000"/>
                </a:solidFill>
                <a:latin typeface="+mn-ea"/>
              </a:rPr>
              <a:t>서</a:t>
            </a:r>
            <a:r>
              <a:rPr lang="en-US" sz="5400" b="1" dirty="0">
                <a:solidFill>
                  <a:srgbClr val="000000"/>
                </a:solidFill>
                <a:latin typeface="+mn-ea"/>
              </a:rPr>
              <a:t> </a:t>
            </a:r>
            <a:r>
              <a:rPr lang="ko-KR" altLang="en-US" sz="5400" b="1" dirty="0">
                <a:solidFill>
                  <a:srgbClr val="000000"/>
                </a:solidFill>
                <a:latin typeface="+mn-ea"/>
              </a:rPr>
              <a:t>음성을 듣는 과정</a:t>
            </a:r>
            <a:endParaRPr lang="en-US" sz="5400" b="1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E1FAEA-0DE7-FBA7-387B-9B7CA697FB8D}"/>
              </a:ext>
            </a:extLst>
          </p:cNvPr>
          <p:cNvSpPr txBox="1"/>
          <p:nvPr/>
        </p:nvSpPr>
        <p:spPr>
          <a:xfrm>
            <a:off x="14990164" y="655070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  <p:sp>
        <p:nvSpPr>
          <p:cNvPr id="8" name="AutoShape 11">
            <a:extLst>
              <a:ext uri="{FF2B5EF4-FFF2-40B4-BE49-F238E27FC236}">
                <a16:creationId xmlns:a16="http://schemas.microsoft.com/office/drawing/2014/main" id="{0B8FB37A-9B9F-0E83-C5E3-E0C0555C3160}"/>
              </a:ext>
            </a:extLst>
          </p:cNvPr>
          <p:cNvSpPr/>
          <p:nvPr/>
        </p:nvSpPr>
        <p:spPr>
          <a:xfrm>
            <a:off x="0" y="1562100"/>
            <a:ext cx="18288000" cy="0"/>
          </a:xfrm>
          <a:prstGeom prst="line">
            <a:avLst/>
          </a:prstGeom>
          <a:ln w="38100" cap="flat">
            <a:solidFill>
              <a:srgbClr val="FFC61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F57598-CD46-5B4E-BC00-669EEFAA099D}"/>
              </a:ext>
            </a:extLst>
          </p:cNvPr>
          <p:cNvSpPr txBox="1"/>
          <p:nvPr/>
        </p:nvSpPr>
        <p:spPr>
          <a:xfrm>
            <a:off x="17830800" y="9727625"/>
            <a:ext cx="45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200" dirty="0">
                <a:latin typeface="Arial" panose="020B0604020202020204" pitchFamily="34" charset="0"/>
                <a:cs typeface="Arial" panose="020B0604020202020204" pitchFamily="34" charset="0"/>
              </a:rPr>
              <a:t>9</a:t>
            </a:r>
            <a:endParaRPr kumimoji="1" lang="ko-KR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70747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3034</TotalTime>
  <Words>610</Words>
  <Application>Microsoft Macintosh PowerPoint</Application>
  <PresentationFormat>사용자 지정</PresentationFormat>
  <Paragraphs>126</Paragraphs>
  <Slides>18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4" baseType="lpstr">
      <vt:lpstr>Malgun Gothic</vt:lpstr>
      <vt:lpstr>Calibri</vt:lpstr>
      <vt:lpstr>Poppins Ultra-Bold</vt:lpstr>
      <vt:lpstr>Malgun Gothic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Voice Memo.</dc:title>
  <cp:lastModifiedBy>유일한</cp:lastModifiedBy>
  <cp:revision>11</cp:revision>
  <dcterms:created xsi:type="dcterms:W3CDTF">2006-08-16T00:00:00Z</dcterms:created>
  <dcterms:modified xsi:type="dcterms:W3CDTF">2024-05-31T17:36:24Z</dcterms:modified>
  <dc:identifier>DAGGWGEKbCA</dc:identifier>
</cp:coreProperties>
</file>